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317" r:id="rId3"/>
    <p:sldId id="320" r:id="rId4"/>
    <p:sldId id="321" r:id="rId5"/>
    <p:sldId id="323" r:id="rId6"/>
    <p:sldId id="324" r:id="rId7"/>
    <p:sldId id="346" r:id="rId8"/>
    <p:sldId id="325" r:id="rId9"/>
    <p:sldId id="345" r:id="rId10"/>
    <p:sldId id="332" r:id="rId11"/>
    <p:sldId id="326" r:id="rId12"/>
    <p:sldId id="327" r:id="rId13"/>
    <p:sldId id="328" r:id="rId14"/>
    <p:sldId id="331" r:id="rId15"/>
    <p:sldId id="329" r:id="rId16"/>
    <p:sldId id="330" r:id="rId17"/>
    <p:sldId id="333" r:id="rId18"/>
    <p:sldId id="334" r:id="rId19"/>
    <p:sldId id="335" r:id="rId20"/>
    <p:sldId id="336" r:id="rId21"/>
    <p:sldId id="337" r:id="rId22"/>
    <p:sldId id="338" r:id="rId23"/>
    <p:sldId id="339" r:id="rId24"/>
    <p:sldId id="340" r:id="rId25"/>
    <p:sldId id="342" r:id="rId26"/>
    <p:sldId id="344" r:id="rId27"/>
    <p:sldId id="34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28"/>
    <p:restoredTop sz="66268"/>
  </p:normalViewPr>
  <p:slideViewPr>
    <p:cSldViewPr snapToGrid="0" snapToObjects="1">
      <p:cViewPr varScale="1">
        <p:scale>
          <a:sx n="73" d="100"/>
          <a:sy n="73" d="100"/>
        </p:scale>
        <p:origin x="200" y="3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3" d="100"/>
          <a:sy n="93" d="100"/>
        </p:scale>
        <p:origin x="2288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9116F2-007C-2A46-9E16-1764082C0FD1}" type="datetimeFigureOut">
              <a:rPr lang="en-US" smtClean="0"/>
              <a:t>2/23/23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B1A2AB-4FE8-7D43-8BB3-2D52582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92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720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How evidence can inform the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68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How evidence can inform the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910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3352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2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1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8982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99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341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838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118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023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115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4925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743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533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637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231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4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28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525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0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Things I will not talk today</a:t>
            </a:r>
          </a:p>
          <a:p>
            <a:r>
              <a:rPr lang="en-US" sz="5400" b="0" dirty="0"/>
              <a:t>Motivation</a:t>
            </a:r>
          </a:p>
          <a:p>
            <a:r>
              <a:rPr lang="en-US" sz="5400" b="0" dirty="0"/>
              <a:t>Place to the literature</a:t>
            </a:r>
          </a:p>
          <a:p>
            <a:r>
              <a:rPr lang="en-US" sz="5400" b="0" dirty="0"/>
              <a:t>  Things I will  talk:</a:t>
            </a:r>
          </a:p>
          <a:p>
            <a:r>
              <a:rPr lang="en-US" sz="5400" b="0" dirty="0"/>
              <a:t>    Trolls as a tool: What makes them different from other tools of cyber offensive?</a:t>
            </a:r>
          </a:p>
          <a:p>
            <a:r>
              <a:rPr lang="en-US" sz="5400" b="0" dirty="0"/>
              <a:t>Digital Authoritarianism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545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How evidence can inform the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063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How evidence can inform the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083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400" b="0" dirty="0"/>
              <a:t>How evidence can inform the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1A2AB-4FE8-7D43-8BB3-2D52582CF0E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680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F4A46-0F9A-6743-AFA4-5C30FD0459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7BB22A-28E3-CF4A-B251-297EAB75BC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45D68-F38D-A34B-8CCE-D96D65974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DEA10-B25B-2342-A14C-3FB0B662A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E7C97-CCF0-3C45-819E-2F85DBE60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637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2C115-0D6D-3245-90EC-6FC2080ED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49A7E-F271-024E-9557-79A9FB414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92D9F-1164-2449-94CB-EE1B2373B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1F0FE-FDA6-7A40-847B-B819A7E49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7574D-18C9-AA44-B836-9040BEFA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02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9BB87B-5842-A04A-9732-72FDD76126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08E779-1446-C545-BE0B-91F7C8C7E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258F2-32BD-4F4C-98DA-D5AF7E625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76A1C-0155-A248-8BEF-FEA5D083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D7BC1-9C16-C14E-B9CA-B58836239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46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1DA1E-9D1D-3041-A740-F6116B9D5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3C108-9EC0-4D42-B74E-94F37F971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itchFamily="2" charset="2"/>
              <a:buChar char="q"/>
              <a:defRPr>
                <a:latin typeface=""/>
              </a:defRPr>
            </a:lvl1pPr>
            <a:lvl2pPr marL="685800" indent="-228600">
              <a:buFont typeface="Wingdings" pitchFamily="2" charset="2"/>
              <a:buChar char="q"/>
              <a:defRPr>
                <a:latin typeface=""/>
              </a:defRPr>
            </a:lvl2pPr>
            <a:lvl3pPr marL="1143000" indent="-228600">
              <a:buFont typeface="Wingdings" pitchFamily="2" charset="2"/>
              <a:buChar char="q"/>
              <a:defRPr>
                <a:latin typeface=""/>
              </a:defRPr>
            </a:lvl3pPr>
            <a:lvl4pPr marL="1600200" indent="-228600">
              <a:buFont typeface="Wingdings" pitchFamily="2" charset="2"/>
              <a:buChar char="q"/>
              <a:defRPr>
                <a:latin typeface=""/>
              </a:defRPr>
            </a:lvl4pPr>
            <a:lvl5pPr marL="2057400" indent="-228600">
              <a:buFont typeface="Wingdings" pitchFamily="2" charset="2"/>
              <a:buChar char="q"/>
              <a:defRPr>
                <a:latin typeface="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D8796-1473-DA4A-8390-CAF48E60F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54ECD-CABC-5749-A1BC-C593CCDC3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0EB39-8188-6D42-B12F-78B1C938A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61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C38FB-5F1C-0C44-BA75-8409B3BDD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7D4A9E-5E89-284B-BC76-4697255D8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8BBDB-75FD-2141-A49E-25EABC8BD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2F1D0-12EF-F24C-BA01-7CCDF7A67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F2E25-CDE1-564A-B8DE-F27BB6D4F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085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76B58-2292-724A-A5C4-76EC3266C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C4777-C524-2544-9116-4393AB43E1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BF70E-6243-9441-B9A1-445F62804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40DD18-3450-FB4D-8692-2D4E3C9A2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C9A95-D52B-1348-B0AB-96AF785E0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6F7250-2A97-8140-AE7F-D1C6A723E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00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A7B6-14A3-1549-A536-4EEB481B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3E833-774A-B149-8945-440C3D3E6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710BFD-31E2-7D4C-B04E-70CC5F9CE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8A36C-70D1-9E41-9727-37642598C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DF7FCB-60D4-CF45-9AC5-A591B61925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370E8A-B875-E347-941A-1A8A556F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B48532-E56A-4D47-AE58-4C5C9553E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D2F91D-D723-434C-BF0A-57257B325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980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AF565-27AE-CE40-A68F-2525DDACE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66DA76-9917-2D4C-BA4C-34793DA8C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6A3D81-8B22-5C4C-B1ED-AA9EE33BC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95A0F-3E5A-4341-9F60-3DB5CACEF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838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FA259A-E7CA-874A-A881-F45FCE43C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C7AA44-2E93-ED43-A3EB-5DF59F9B2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9441A7-1C6C-EC43-A6DE-73E026A8A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86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34A41-991B-5A4B-AFE2-8BDD7E917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2EEE0-EC71-0345-B64A-8B623AA64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D560B-3B3D-E94E-9D80-99AC4C683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E4BD6-4AB7-884F-AC1E-F5DE9FB73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5D0F5-6A00-AA46-A0FC-34FF5A7BC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DAE4B1-7FDC-3342-A6F6-7AC2B473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94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7FFE6-FBF8-3A4E-91A7-061FA0FBE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64743-06D5-4A4F-B996-936C06A065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289E57-FD76-A246-9EE2-087C34874F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F20FFC-3F92-5640-8381-FD1D7562D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85A757-379C-8944-B2BF-E2427FB8E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ADE62-34A0-8541-A057-889A3DED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70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186DAD-2ECB-A345-90AF-EAAEF3134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E5BB7-F522-9842-BD88-9F346DF43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44C93-F346-3341-A57C-1307FD304E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5331B-0576-B74B-AECD-2E7C12E3AD7C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78B8E-B32C-BA47-A6BA-31AC84EB84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70AAE-C7F3-D244-A969-7FE610FAB5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AFFC6-E334-4D46-B827-250695560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623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45F55-DE24-EF40-84B9-04A84302C1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193" y="1158823"/>
            <a:ext cx="11777472" cy="1739192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"/>
              </a:rPr>
              <a:t>How Russian Pro-Government Trolls</a:t>
            </a:r>
            <a:br>
              <a:rPr lang="en-US" sz="4800" b="1" dirty="0">
                <a:latin typeface=""/>
              </a:rPr>
            </a:br>
            <a:r>
              <a:rPr lang="en-US" sz="4800" b="1" dirty="0">
                <a:latin typeface=""/>
              </a:rPr>
              <a:t>Influence Online Conversations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D9F87-9EAB-225F-C1E5-0FC26A439678}"/>
              </a:ext>
            </a:extLst>
          </p:cNvPr>
          <p:cNvSpPr txBox="1"/>
          <p:nvPr/>
        </p:nvSpPr>
        <p:spPr>
          <a:xfrm>
            <a:off x="7150608" y="5845481"/>
            <a:ext cx="4848073" cy="830997"/>
          </a:xfrm>
          <a:custGeom>
            <a:avLst/>
            <a:gdLst>
              <a:gd name="connsiteX0" fmla="*/ 0 w 4848073"/>
              <a:gd name="connsiteY0" fmla="*/ 0 h 830997"/>
              <a:gd name="connsiteX1" fmla="*/ 490194 w 4848073"/>
              <a:gd name="connsiteY1" fmla="*/ 0 h 830997"/>
              <a:gd name="connsiteX2" fmla="*/ 883427 w 4848073"/>
              <a:gd name="connsiteY2" fmla="*/ 0 h 830997"/>
              <a:gd name="connsiteX3" fmla="*/ 1519063 w 4848073"/>
              <a:gd name="connsiteY3" fmla="*/ 0 h 830997"/>
              <a:gd name="connsiteX4" fmla="*/ 2009257 w 4848073"/>
              <a:gd name="connsiteY4" fmla="*/ 0 h 830997"/>
              <a:gd name="connsiteX5" fmla="*/ 2499451 w 4848073"/>
              <a:gd name="connsiteY5" fmla="*/ 0 h 830997"/>
              <a:gd name="connsiteX6" fmla="*/ 3135087 w 4848073"/>
              <a:gd name="connsiteY6" fmla="*/ 0 h 830997"/>
              <a:gd name="connsiteX7" fmla="*/ 3576801 w 4848073"/>
              <a:gd name="connsiteY7" fmla="*/ 0 h 830997"/>
              <a:gd name="connsiteX8" fmla="*/ 4212437 w 4848073"/>
              <a:gd name="connsiteY8" fmla="*/ 0 h 830997"/>
              <a:gd name="connsiteX9" fmla="*/ 4848073 w 4848073"/>
              <a:gd name="connsiteY9" fmla="*/ 0 h 830997"/>
              <a:gd name="connsiteX10" fmla="*/ 4848073 w 4848073"/>
              <a:gd name="connsiteY10" fmla="*/ 415499 h 830997"/>
              <a:gd name="connsiteX11" fmla="*/ 4848073 w 4848073"/>
              <a:gd name="connsiteY11" fmla="*/ 830997 h 830997"/>
              <a:gd name="connsiteX12" fmla="*/ 4260917 w 4848073"/>
              <a:gd name="connsiteY12" fmla="*/ 830997 h 830997"/>
              <a:gd name="connsiteX13" fmla="*/ 3625281 w 4848073"/>
              <a:gd name="connsiteY13" fmla="*/ 830997 h 830997"/>
              <a:gd name="connsiteX14" fmla="*/ 2989645 w 4848073"/>
              <a:gd name="connsiteY14" fmla="*/ 830997 h 830997"/>
              <a:gd name="connsiteX15" fmla="*/ 2547932 w 4848073"/>
              <a:gd name="connsiteY15" fmla="*/ 830997 h 830997"/>
              <a:gd name="connsiteX16" fmla="*/ 2009257 w 4848073"/>
              <a:gd name="connsiteY16" fmla="*/ 830997 h 830997"/>
              <a:gd name="connsiteX17" fmla="*/ 1373621 w 4848073"/>
              <a:gd name="connsiteY17" fmla="*/ 830997 h 830997"/>
              <a:gd name="connsiteX18" fmla="*/ 834946 w 4848073"/>
              <a:gd name="connsiteY18" fmla="*/ 830997 h 830997"/>
              <a:gd name="connsiteX19" fmla="*/ 0 w 4848073"/>
              <a:gd name="connsiteY19" fmla="*/ 830997 h 830997"/>
              <a:gd name="connsiteX20" fmla="*/ 0 w 4848073"/>
              <a:gd name="connsiteY20" fmla="*/ 432118 h 830997"/>
              <a:gd name="connsiteX21" fmla="*/ 0 w 4848073"/>
              <a:gd name="connsiteY21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848073" h="830997" extrusionOk="0">
                <a:moveTo>
                  <a:pt x="0" y="0"/>
                </a:moveTo>
                <a:cubicBezTo>
                  <a:pt x="196431" y="-6895"/>
                  <a:pt x="351672" y="2462"/>
                  <a:pt x="490194" y="0"/>
                </a:cubicBezTo>
                <a:cubicBezTo>
                  <a:pt x="628716" y="-2462"/>
                  <a:pt x="763895" y="41720"/>
                  <a:pt x="883427" y="0"/>
                </a:cubicBezTo>
                <a:cubicBezTo>
                  <a:pt x="1002959" y="-41720"/>
                  <a:pt x="1233566" y="53970"/>
                  <a:pt x="1519063" y="0"/>
                </a:cubicBezTo>
                <a:cubicBezTo>
                  <a:pt x="1804560" y="-53970"/>
                  <a:pt x="1855251" y="42799"/>
                  <a:pt x="2009257" y="0"/>
                </a:cubicBezTo>
                <a:cubicBezTo>
                  <a:pt x="2163263" y="-42799"/>
                  <a:pt x="2305730" y="51759"/>
                  <a:pt x="2499451" y="0"/>
                </a:cubicBezTo>
                <a:cubicBezTo>
                  <a:pt x="2693172" y="-51759"/>
                  <a:pt x="2866325" y="70029"/>
                  <a:pt x="3135087" y="0"/>
                </a:cubicBezTo>
                <a:cubicBezTo>
                  <a:pt x="3403849" y="-70029"/>
                  <a:pt x="3476027" y="22362"/>
                  <a:pt x="3576801" y="0"/>
                </a:cubicBezTo>
                <a:cubicBezTo>
                  <a:pt x="3677575" y="-22362"/>
                  <a:pt x="4017965" y="55387"/>
                  <a:pt x="4212437" y="0"/>
                </a:cubicBezTo>
                <a:cubicBezTo>
                  <a:pt x="4406909" y="-55387"/>
                  <a:pt x="4683764" y="67891"/>
                  <a:pt x="4848073" y="0"/>
                </a:cubicBezTo>
                <a:cubicBezTo>
                  <a:pt x="4891439" y="150474"/>
                  <a:pt x="4812549" y="224543"/>
                  <a:pt x="4848073" y="415499"/>
                </a:cubicBezTo>
                <a:cubicBezTo>
                  <a:pt x="4883597" y="606455"/>
                  <a:pt x="4803717" y="665240"/>
                  <a:pt x="4848073" y="830997"/>
                </a:cubicBezTo>
                <a:cubicBezTo>
                  <a:pt x="4620107" y="866064"/>
                  <a:pt x="4385397" y="777195"/>
                  <a:pt x="4260917" y="830997"/>
                </a:cubicBezTo>
                <a:cubicBezTo>
                  <a:pt x="4136437" y="884799"/>
                  <a:pt x="3797232" y="821169"/>
                  <a:pt x="3625281" y="830997"/>
                </a:cubicBezTo>
                <a:cubicBezTo>
                  <a:pt x="3453330" y="840825"/>
                  <a:pt x="3234930" y="823184"/>
                  <a:pt x="2989645" y="830997"/>
                </a:cubicBezTo>
                <a:cubicBezTo>
                  <a:pt x="2744360" y="838810"/>
                  <a:pt x="2749303" y="828365"/>
                  <a:pt x="2547932" y="830997"/>
                </a:cubicBezTo>
                <a:cubicBezTo>
                  <a:pt x="2346561" y="833629"/>
                  <a:pt x="2200276" y="784290"/>
                  <a:pt x="2009257" y="830997"/>
                </a:cubicBezTo>
                <a:cubicBezTo>
                  <a:pt x="1818239" y="877704"/>
                  <a:pt x="1637016" y="763679"/>
                  <a:pt x="1373621" y="830997"/>
                </a:cubicBezTo>
                <a:cubicBezTo>
                  <a:pt x="1110226" y="898315"/>
                  <a:pt x="1047067" y="772635"/>
                  <a:pt x="834946" y="830997"/>
                </a:cubicBezTo>
                <a:cubicBezTo>
                  <a:pt x="622826" y="889359"/>
                  <a:pt x="404959" y="813182"/>
                  <a:pt x="0" y="830997"/>
                </a:cubicBezTo>
                <a:cubicBezTo>
                  <a:pt x="-10421" y="746849"/>
                  <a:pt x="34790" y="620977"/>
                  <a:pt x="0" y="432118"/>
                </a:cubicBezTo>
                <a:cubicBezTo>
                  <a:pt x="-34790" y="243259"/>
                  <a:pt x="5423" y="107780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Cyber Escalation in Conflict </a:t>
            </a:r>
          </a:p>
          <a:p>
            <a:pPr algn="r"/>
            <a:r>
              <a:rPr lang="en-US" sz="2400" b="1" dirty="0">
                <a:latin typeface="Cavolini" panose="03000502040302020204" pitchFamily="66" charset="0"/>
                <a:cs typeface="Cavolini" panose="03000502040302020204" pitchFamily="66" charset="0"/>
              </a:rPr>
              <a:t>UCSD, Feb 2023</a:t>
            </a:r>
            <a:endParaRPr lang="en-US" sz="2400" b="1" dirty="0">
              <a:effectLst/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BDF5CC-8B25-7C46-3E34-50B5899D2523}"/>
              </a:ext>
            </a:extLst>
          </p:cNvPr>
          <p:cNvSpPr txBox="1"/>
          <p:nvPr/>
        </p:nvSpPr>
        <p:spPr>
          <a:xfrm>
            <a:off x="2779776" y="3421377"/>
            <a:ext cx="614476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American Typewriter" panose="02090604020004020304" pitchFamily="18" charset="77"/>
                <a:cs typeface="Cavolini" panose="03000502040302020204" pitchFamily="66" charset="0"/>
              </a:rPr>
              <a:t>Anton Sobolev</a:t>
            </a:r>
          </a:p>
          <a:p>
            <a:pPr algn="ctr"/>
            <a:r>
              <a:rPr lang="en-US" sz="3200" dirty="0">
                <a:latin typeface="American Typewriter" panose="02090604020004020304" pitchFamily="18" charset="77"/>
                <a:cs typeface="Cavolini" panose="03000502040302020204" pitchFamily="66" charset="0"/>
              </a:rPr>
              <a:t>UT Dallas</a:t>
            </a:r>
          </a:p>
        </p:txBody>
      </p:sp>
      <p:pic>
        <p:nvPicPr>
          <p:cNvPr id="1026" name="Picture 2" descr="University of California, San Diego - Wikipedia">
            <a:extLst>
              <a:ext uri="{FF2B5EF4-FFF2-40B4-BE49-F238E27FC236}">
                <a16:creationId xmlns:a16="http://schemas.microsoft.com/office/drawing/2014/main" id="{D44E3814-201A-E933-9167-D61206999F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192" y="5673951"/>
            <a:ext cx="1105499" cy="110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ffice of Research and Innovation">
            <a:extLst>
              <a:ext uri="{FF2B5EF4-FFF2-40B4-BE49-F238E27FC236}">
                <a16:creationId xmlns:a16="http://schemas.microsoft.com/office/drawing/2014/main" id="{987CCDF5-BA78-676E-E763-4CE68EBA7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86" y="5585254"/>
            <a:ext cx="1272746" cy="1272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C7C188-0FBF-C7F6-F186-4CB140527670}"/>
              </a:ext>
            </a:extLst>
          </p:cNvPr>
          <p:cNvSpPr txBox="1"/>
          <p:nvPr/>
        </p:nvSpPr>
        <p:spPr>
          <a:xfrm>
            <a:off x="-30480" y="5226069"/>
            <a:ext cx="6126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"/>
              </a:rPr>
              <a:t>▸ ↳ </a:t>
            </a:r>
            <a:r>
              <a:rPr lang="en-US" sz="18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└ </a:t>
            </a:r>
            <a:r>
              <a:rPr lang="en-US" sz="1800" b="1" dirty="0">
                <a:solidFill>
                  <a:schemeClr val="bg1"/>
                </a:solidFill>
                <a:latin typeface="Bernard MT Condensed" panose="02050806060905020404" pitchFamily="18" charset="77"/>
                <a:cs typeface="Cavolini" panose="03000502040302020204" pitchFamily="66" charset="0"/>
              </a:rPr>
              <a:t>└</a:t>
            </a:r>
            <a:r>
              <a:rPr lang="en-US" sz="1800" dirty="0">
                <a:solidFill>
                  <a:schemeClr val="bg1"/>
                </a:solidFill>
                <a:latin typeface=""/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291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8943343" cy="707886"/>
          </a:xfrm>
          <a:custGeom>
            <a:avLst/>
            <a:gdLst>
              <a:gd name="connsiteX0" fmla="*/ 0 w 8943343"/>
              <a:gd name="connsiteY0" fmla="*/ 0 h 707886"/>
              <a:gd name="connsiteX1" fmla="*/ 506789 w 8943343"/>
              <a:gd name="connsiteY1" fmla="*/ 0 h 707886"/>
              <a:gd name="connsiteX2" fmla="*/ 834712 w 8943343"/>
              <a:gd name="connsiteY2" fmla="*/ 0 h 707886"/>
              <a:gd name="connsiteX3" fmla="*/ 1609802 w 8943343"/>
              <a:gd name="connsiteY3" fmla="*/ 0 h 707886"/>
              <a:gd name="connsiteX4" fmla="*/ 2116591 w 8943343"/>
              <a:gd name="connsiteY4" fmla="*/ 0 h 707886"/>
              <a:gd name="connsiteX5" fmla="*/ 2623381 w 8943343"/>
              <a:gd name="connsiteY5" fmla="*/ 0 h 707886"/>
              <a:gd name="connsiteX6" fmla="*/ 3398470 w 8943343"/>
              <a:gd name="connsiteY6" fmla="*/ 0 h 707886"/>
              <a:gd name="connsiteX7" fmla="*/ 3815826 w 8943343"/>
              <a:gd name="connsiteY7" fmla="*/ 0 h 707886"/>
              <a:gd name="connsiteX8" fmla="*/ 4590916 w 8943343"/>
              <a:gd name="connsiteY8" fmla="*/ 0 h 707886"/>
              <a:gd name="connsiteX9" fmla="*/ 5366006 w 8943343"/>
              <a:gd name="connsiteY9" fmla="*/ 0 h 707886"/>
              <a:gd name="connsiteX10" fmla="*/ 5962229 w 8943343"/>
              <a:gd name="connsiteY10" fmla="*/ 0 h 707886"/>
              <a:gd name="connsiteX11" fmla="*/ 6737318 w 8943343"/>
              <a:gd name="connsiteY11" fmla="*/ 0 h 707886"/>
              <a:gd name="connsiteX12" fmla="*/ 7244108 w 8943343"/>
              <a:gd name="connsiteY12" fmla="*/ 0 h 707886"/>
              <a:gd name="connsiteX13" fmla="*/ 7750897 w 8943343"/>
              <a:gd name="connsiteY13" fmla="*/ 0 h 707886"/>
              <a:gd name="connsiteX14" fmla="*/ 8436554 w 8943343"/>
              <a:gd name="connsiteY14" fmla="*/ 0 h 707886"/>
              <a:gd name="connsiteX15" fmla="*/ 8943343 w 8943343"/>
              <a:gd name="connsiteY15" fmla="*/ 0 h 707886"/>
              <a:gd name="connsiteX16" fmla="*/ 8943343 w 8943343"/>
              <a:gd name="connsiteY16" fmla="*/ 368101 h 707886"/>
              <a:gd name="connsiteX17" fmla="*/ 8943343 w 8943343"/>
              <a:gd name="connsiteY17" fmla="*/ 707886 h 707886"/>
              <a:gd name="connsiteX18" fmla="*/ 8257687 w 8943343"/>
              <a:gd name="connsiteY18" fmla="*/ 707886 h 707886"/>
              <a:gd name="connsiteX19" fmla="*/ 7929764 w 8943343"/>
              <a:gd name="connsiteY19" fmla="*/ 707886 h 707886"/>
              <a:gd name="connsiteX20" fmla="*/ 7512408 w 8943343"/>
              <a:gd name="connsiteY20" fmla="*/ 707886 h 707886"/>
              <a:gd name="connsiteX21" fmla="*/ 6737318 w 8943343"/>
              <a:gd name="connsiteY21" fmla="*/ 707886 h 707886"/>
              <a:gd name="connsiteX22" fmla="*/ 6141096 w 8943343"/>
              <a:gd name="connsiteY22" fmla="*/ 707886 h 707886"/>
              <a:gd name="connsiteX23" fmla="*/ 5723740 w 8943343"/>
              <a:gd name="connsiteY23" fmla="*/ 707886 h 707886"/>
              <a:gd name="connsiteX24" fmla="*/ 5127517 w 8943343"/>
              <a:gd name="connsiteY24" fmla="*/ 707886 h 707886"/>
              <a:gd name="connsiteX25" fmla="*/ 4799594 w 8943343"/>
              <a:gd name="connsiteY25" fmla="*/ 707886 h 707886"/>
              <a:gd name="connsiteX26" fmla="*/ 4471672 w 8943343"/>
              <a:gd name="connsiteY26" fmla="*/ 707886 h 707886"/>
              <a:gd name="connsiteX27" fmla="*/ 3875449 w 8943343"/>
              <a:gd name="connsiteY27" fmla="*/ 707886 h 707886"/>
              <a:gd name="connsiteX28" fmla="*/ 3458093 w 8943343"/>
              <a:gd name="connsiteY28" fmla="*/ 707886 h 707886"/>
              <a:gd name="connsiteX29" fmla="*/ 2772436 w 8943343"/>
              <a:gd name="connsiteY29" fmla="*/ 707886 h 707886"/>
              <a:gd name="connsiteX30" fmla="*/ 2355080 w 8943343"/>
              <a:gd name="connsiteY30" fmla="*/ 707886 h 707886"/>
              <a:gd name="connsiteX31" fmla="*/ 1669424 w 8943343"/>
              <a:gd name="connsiteY31" fmla="*/ 707886 h 707886"/>
              <a:gd name="connsiteX32" fmla="*/ 1341501 w 8943343"/>
              <a:gd name="connsiteY32" fmla="*/ 707886 h 707886"/>
              <a:gd name="connsiteX33" fmla="*/ 655845 w 8943343"/>
              <a:gd name="connsiteY33" fmla="*/ 707886 h 707886"/>
              <a:gd name="connsiteX34" fmla="*/ 0 w 8943343"/>
              <a:gd name="connsiteY34" fmla="*/ 707886 h 707886"/>
              <a:gd name="connsiteX35" fmla="*/ 0 w 8943343"/>
              <a:gd name="connsiteY35" fmla="*/ 375180 h 707886"/>
              <a:gd name="connsiteX36" fmla="*/ 0 w 8943343"/>
              <a:gd name="connsiteY36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943343" h="707886" extrusionOk="0">
                <a:moveTo>
                  <a:pt x="0" y="0"/>
                </a:moveTo>
                <a:cubicBezTo>
                  <a:pt x="228637" y="-22201"/>
                  <a:pt x="310128" y="28160"/>
                  <a:pt x="506789" y="0"/>
                </a:cubicBezTo>
                <a:cubicBezTo>
                  <a:pt x="703450" y="-28160"/>
                  <a:pt x="710939" y="11423"/>
                  <a:pt x="834712" y="0"/>
                </a:cubicBezTo>
                <a:cubicBezTo>
                  <a:pt x="958485" y="-11423"/>
                  <a:pt x="1438361" y="66221"/>
                  <a:pt x="1609802" y="0"/>
                </a:cubicBezTo>
                <a:cubicBezTo>
                  <a:pt x="1781243" y="-66221"/>
                  <a:pt x="2006234" y="47244"/>
                  <a:pt x="2116591" y="0"/>
                </a:cubicBezTo>
                <a:cubicBezTo>
                  <a:pt x="2226948" y="-47244"/>
                  <a:pt x="2508260" y="29639"/>
                  <a:pt x="2623381" y="0"/>
                </a:cubicBezTo>
                <a:cubicBezTo>
                  <a:pt x="2738502" y="-29639"/>
                  <a:pt x="3121621" y="44038"/>
                  <a:pt x="3398470" y="0"/>
                </a:cubicBezTo>
                <a:cubicBezTo>
                  <a:pt x="3675319" y="-44038"/>
                  <a:pt x="3712111" y="8144"/>
                  <a:pt x="3815826" y="0"/>
                </a:cubicBezTo>
                <a:cubicBezTo>
                  <a:pt x="3919541" y="-8144"/>
                  <a:pt x="4295148" y="73911"/>
                  <a:pt x="4590916" y="0"/>
                </a:cubicBezTo>
                <a:cubicBezTo>
                  <a:pt x="4886684" y="-73911"/>
                  <a:pt x="5113110" y="79622"/>
                  <a:pt x="5366006" y="0"/>
                </a:cubicBezTo>
                <a:cubicBezTo>
                  <a:pt x="5618902" y="-79622"/>
                  <a:pt x="5677667" y="61018"/>
                  <a:pt x="5962229" y="0"/>
                </a:cubicBezTo>
                <a:cubicBezTo>
                  <a:pt x="6246791" y="-61018"/>
                  <a:pt x="6449130" y="35458"/>
                  <a:pt x="6737318" y="0"/>
                </a:cubicBezTo>
                <a:cubicBezTo>
                  <a:pt x="7025506" y="-35458"/>
                  <a:pt x="7128964" y="49388"/>
                  <a:pt x="7244108" y="0"/>
                </a:cubicBezTo>
                <a:cubicBezTo>
                  <a:pt x="7359252" y="-49388"/>
                  <a:pt x="7537985" y="5722"/>
                  <a:pt x="7750897" y="0"/>
                </a:cubicBezTo>
                <a:cubicBezTo>
                  <a:pt x="7963809" y="-5722"/>
                  <a:pt x="8150211" y="72382"/>
                  <a:pt x="8436554" y="0"/>
                </a:cubicBezTo>
                <a:cubicBezTo>
                  <a:pt x="8722897" y="-72382"/>
                  <a:pt x="8726784" y="25407"/>
                  <a:pt x="8943343" y="0"/>
                </a:cubicBezTo>
                <a:cubicBezTo>
                  <a:pt x="8944229" y="114642"/>
                  <a:pt x="8900963" y="246315"/>
                  <a:pt x="8943343" y="368101"/>
                </a:cubicBezTo>
                <a:cubicBezTo>
                  <a:pt x="8985723" y="489887"/>
                  <a:pt x="8905718" y="599132"/>
                  <a:pt x="8943343" y="707886"/>
                </a:cubicBezTo>
                <a:cubicBezTo>
                  <a:pt x="8694706" y="720141"/>
                  <a:pt x="8542727" y="666373"/>
                  <a:pt x="8257687" y="707886"/>
                </a:cubicBezTo>
                <a:cubicBezTo>
                  <a:pt x="7972647" y="749399"/>
                  <a:pt x="8073512" y="676603"/>
                  <a:pt x="7929764" y="707886"/>
                </a:cubicBezTo>
                <a:cubicBezTo>
                  <a:pt x="7786016" y="739169"/>
                  <a:pt x="7656723" y="707667"/>
                  <a:pt x="7512408" y="707886"/>
                </a:cubicBezTo>
                <a:cubicBezTo>
                  <a:pt x="7368093" y="708105"/>
                  <a:pt x="7121825" y="660902"/>
                  <a:pt x="6737318" y="707886"/>
                </a:cubicBezTo>
                <a:cubicBezTo>
                  <a:pt x="6352811" y="754870"/>
                  <a:pt x="6428964" y="670851"/>
                  <a:pt x="6141096" y="707886"/>
                </a:cubicBezTo>
                <a:cubicBezTo>
                  <a:pt x="5853228" y="744921"/>
                  <a:pt x="5840558" y="706721"/>
                  <a:pt x="5723740" y="707886"/>
                </a:cubicBezTo>
                <a:cubicBezTo>
                  <a:pt x="5606922" y="709051"/>
                  <a:pt x="5320071" y="666643"/>
                  <a:pt x="5127517" y="707886"/>
                </a:cubicBezTo>
                <a:cubicBezTo>
                  <a:pt x="4934963" y="749129"/>
                  <a:pt x="4878870" y="700587"/>
                  <a:pt x="4799594" y="707886"/>
                </a:cubicBezTo>
                <a:cubicBezTo>
                  <a:pt x="4720318" y="715185"/>
                  <a:pt x="4598920" y="698891"/>
                  <a:pt x="4471672" y="707886"/>
                </a:cubicBezTo>
                <a:cubicBezTo>
                  <a:pt x="4344424" y="716881"/>
                  <a:pt x="4036567" y="652964"/>
                  <a:pt x="3875449" y="707886"/>
                </a:cubicBezTo>
                <a:cubicBezTo>
                  <a:pt x="3714331" y="762808"/>
                  <a:pt x="3619530" y="684356"/>
                  <a:pt x="3458093" y="707886"/>
                </a:cubicBezTo>
                <a:cubicBezTo>
                  <a:pt x="3296656" y="731416"/>
                  <a:pt x="2913334" y="644933"/>
                  <a:pt x="2772436" y="707886"/>
                </a:cubicBezTo>
                <a:cubicBezTo>
                  <a:pt x="2631538" y="770839"/>
                  <a:pt x="2468498" y="684367"/>
                  <a:pt x="2355080" y="707886"/>
                </a:cubicBezTo>
                <a:cubicBezTo>
                  <a:pt x="2241662" y="731405"/>
                  <a:pt x="1988798" y="678534"/>
                  <a:pt x="1669424" y="707886"/>
                </a:cubicBezTo>
                <a:cubicBezTo>
                  <a:pt x="1350050" y="737238"/>
                  <a:pt x="1496663" y="688104"/>
                  <a:pt x="1341501" y="707886"/>
                </a:cubicBezTo>
                <a:cubicBezTo>
                  <a:pt x="1186339" y="727668"/>
                  <a:pt x="916491" y="655383"/>
                  <a:pt x="655845" y="707886"/>
                </a:cubicBezTo>
                <a:cubicBezTo>
                  <a:pt x="395199" y="760389"/>
                  <a:pt x="266137" y="706726"/>
                  <a:pt x="0" y="707886"/>
                </a:cubicBezTo>
                <a:cubicBezTo>
                  <a:pt x="-17416" y="576105"/>
                  <a:pt x="17434" y="482104"/>
                  <a:pt x="0" y="375180"/>
                </a:cubicBezTo>
                <a:cubicBezTo>
                  <a:pt x="-17434" y="268256"/>
                  <a:pt x="41369" y="95773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2 Evidence ⟿ Theory ⟿ Policy</a:t>
            </a:r>
            <a:endParaRPr lang="en-US" sz="4000" dirty="0">
              <a:latin typeface="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D8EE3B-C59F-66A1-07F9-71B38811A2CB}"/>
              </a:ext>
            </a:extLst>
          </p:cNvPr>
          <p:cNvSpPr txBox="1"/>
          <p:nvPr/>
        </p:nvSpPr>
        <p:spPr>
          <a:xfrm>
            <a:off x="3245596" y="2782669"/>
            <a:ext cx="3751233" cy="1292662"/>
          </a:xfrm>
          <a:custGeom>
            <a:avLst/>
            <a:gdLst>
              <a:gd name="connsiteX0" fmla="*/ 0 w 3751233"/>
              <a:gd name="connsiteY0" fmla="*/ 0 h 1292662"/>
              <a:gd name="connsiteX1" fmla="*/ 498378 w 3751233"/>
              <a:gd name="connsiteY1" fmla="*/ 0 h 1292662"/>
              <a:gd name="connsiteX2" fmla="*/ 921732 w 3751233"/>
              <a:gd name="connsiteY2" fmla="*/ 0 h 1292662"/>
              <a:gd name="connsiteX3" fmla="*/ 1532647 w 3751233"/>
              <a:gd name="connsiteY3" fmla="*/ 0 h 1292662"/>
              <a:gd name="connsiteX4" fmla="*/ 2031025 w 3751233"/>
              <a:gd name="connsiteY4" fmla="*/ 0 h 1292662"/>
              <a:gd name="connsiteX5" fmla="*/ 2529403 w 3751233"/>
              <a:gd name="connsiteY5" fmla="*/ 0 h 1292662"/>
              <a:gd name="connsiteX6" fmla="*/ 3140318 w 3751233"/>
              <a:gd name="connsiteY6" fmla="*/ 0 h 1292662"/>
              <a:gd name="connsiteX7" fmla="*/ 3751233 w 3751233"/>
              <a:gd name="connsiteY7" fmla="*/ 0 h 1292662"/>
              <a:gd name="connsiteX8" fmla="*/ 3751233 w 3751233"/>
              <a:gd name="connsiteY8" fmla="*/ 456741 h 1292662"/>
              <a:gd name="connsiteX9" fmla="*/ 3751233 w 3751233"/>
              <a:gd name="connsiteY9" fmla="*/ 861775 h 1292662"/>
              <a:gd name="connsiteX10" fmla="*/ 3751233 w 3751233"/>
              <a:gd name="connsiteY10" fmla="*/ 1292662 h 1292662"/>
              <a:gd name="connsiteX11" fmla="*/ 3215343 w 3751233"/>
              <a:gd name="connsiteY11" fmla="*/ 1292662 h 1292662"/>
              <a:gd name="connsiteX12" fmla="*/ 2716964 w 3751233"/>
              <a:gd name="connsiteY12" fmla="*/ 1292662 h 1292662"/>
              <a:gd name="connsiteX13" fmla="*/ 2106049 w 3751233"/>
              <a:gd name="connsiteY13" fmla="*/ 1292662 h 1292662"/>
              <a:gd name="connsiteX14" fmla="*/ 1495134 w 3751233"/>
              <a:gd name="connsiteY14" fmla="*/ 1292662 h 1292662"/>
              <a:gd name="connsiteX15" fmla="*/ 1034269 w 3751233"/>
              <a:gd name="connsiteY15" fmla="*/ 1292662 h 1292662"/>
              <a:gd name="connsiteX16" fmla="*/ 498378 w 3751233"/>
              <a:gd name="connsiteY16" fmla="*/ 1292662 h 1292662"/>
              <a:gd name="connsiteX17" fmla="*/ 0 w 3751233"/>
              <a:gd name="connsiteY17" fmla="*/ 1292662 h 1292662"/>
              <a:gd name="connsiteX18" fmla="*/ 0 w 3751233"/>
              <a:gd name="connsiteY18" fmla="*/ 861775 h 1292662"/>
              <a:gd name="connsiteX19" fmla="*/ 0 w 3751233"/>
              <a:gd name="connsiteY19" fmla="*/ 456741 h 1292662"/>
              <a:gd name="connsiteX20" fmla="*/ 0 w 3751233"/>
              <a:gd name="connsiteY20" fmla="*/ 0 h 129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751233" h="1292662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97877" y="139957"/>
                  <a:pt x="3729386" y="290888"/>
                  <a:pt x="3751233" y="456741"/>
                </a:cubicBezTo>
                <a:cubicBezTo>
                  <a:pt x="3773080" y="622594"/>
                  <a:pt x="3741151" y="770379"/>
                  <a:pt x="3751233" y="861775"/>
                </a:cubicBezTo>
                <a:cubicBezTo>
                  <a:pt x="3761315" y="953171"/>
                  <a:pt x="3745718" y="1188568"/>
                  <a:pt x="3751233" y="1292662"/>
                </a:cubicBezTo>
                <a:cubicBezTo>
                  <a:pt x="3622025" y="1343070"/>
                  <a:pt x="3454942" y="1237662"/>
                  <a:pt x="3215343" y="1292662"/>
                </a:cubicBezTo>
                <a:cubicBezTo>
                  <a:pt x="2975744" y="1347662"/>
                  <a:pt x="2941844" y="1253337"/>
                  <a:pt x="2716964" y="1292662"/>
                </a:cubicBezTo>
                <a:cubicBezTo>
                  <a:pt x="2492084" y="1331987"/>
                  <a:pt x="2322715" y="1253774"/>
                  <a:pt x="2106049" y="1292662"/>
                </a:cubicBezTo>
                <a:cubicBezTo>
                  <a:pt x="1889384" y="1331550"/>
                  <a:pt x="1775035" y="1242439"/>
                  <a:pt x="1495134" y="1292662"/>
                </a:cubicBezTo>
                <a:cubicBezTo>
                  <a:pt x="1215233" y="1342885"/>
                  <a:pt x="1222483" y="1260261"/>
                  <a:pt x="1034269" y="1292662"/>
                </a:cubicBezTo>
                <a:cubicBezTo>
                  <a:pt x="846055" y="1325063"/>
                  <a:pt x="671637" y="1243696"/>
                  <a:pt x="498378" y="1292662"/>
                </a:cubicBezTo>
                <a:cubicBezTo>
                  <a:pt x="325119" y="1341628"/>
                  <a:pt x="207138" y="1265977"/>
                  <a:pt x="0" y="1292662"/>
                </a:cubicBezTo>
                <a:cubicBezTo>
                  <a:pt x="-14204" y="1152744"/>
                  <a:pt x="3800" y="1037795"/>
                  <a:pt x="0" y="861775"/>
                </a:cubicBezTo>
                <a:cubicBezTo>
                  <a:pt x="-3800" y="685755"/>
                  <a:pt x="47501" y="602357"/>
                  <a:pt x="0" y="456741"/>
                </a:cubicBezTo>
                <a:cubicBezTo>
                  <a:pt x="-47501" y="311125"/>
                  <a:pt x="52279" y="13131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dirty="0">
                <a:latin typeface=""/>
              </a:rPr>
              <a:t>Flood →</a:t>
            </a:r>
          </a:p>
          <a:p>
            <a:pPr algn="r"/>
            <a:r>
              <a:rPr lang="en-US" sz="2600" dirty="0">
                <a:latin typeface=""/>
              </a:rPr>
              <a:t>Arguments →</a:t>
            </a:r>
          </a:p>
          <a:p>
            <a:pPr algn="r"/>
            <a:r>
              <a:rPr lang="en-US" sz="2600" dirty="0">
                <a:latin typeface=""/>
              </a:rPr>
              <a:t>Imitate Extremism →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09CC49-C7D8-B066-CC7C-ECD7E455D4EF}"/>
              </a:ext>
            </a:extLst>
          </p:cNvPr>
          <p:cNvSpPr txBox="1"/>
          <p:nvPr/>
        </p:nvSpPr>
        <p:spPr>
          <a:xfrm>
            <a:off x="6996829" y="3013501"/>
            <a:ext cx="2343749" cy="830997"/>
          </a:xfrm>
          <a:custGeom>
            <a:avLst/>
            <a:gdLst>
              <a:gd name="connsiteX0" fmla="*/ 0 w 2343749"/>
              <a:gd name="connsiteY0" fmla="*/ 0 h 830997"/>
              <a:gd name="connsiteX1" fmla="*/ 562500 w 2343749"/>
              <a:gd name="connsiteY1" fmla="*/ 0 h 830997"/>
              <a:gd name="connsiteX2" fmla="*/ 1078125 w 2343749"/>
              <a:gd name="connsiteY2" fmla="*/ 0 h 830997"/>
              <a:gd name="connsiteX3" fmla="*/ 1710937 w 2343749"/>
              <a:gd name="connsiteY3" fmla="*/ 0 h 830997"/>
              <a:gd name="connsiteX4" fmla="*/ 2343749 w 2343749"/>
              <a:gd name="connsiteY4" fmla="*/ 0 h 830997"/>
              <a:gd name="connsiteX5" fmla="*/ 2343749 w 2343749"/>
              <a:gd name="connsiteY5" fmla="*/ 407189 h 830997"/>
              <a:gd name="connsiteX6" fmla="*/ 2343749 w 2343749"/>
              <a:gd name="connsiteY6" fmla="*/ 830997 h 830997"/>
              <a:gd name="connsiteX7" fmla="*/ 1757812 w 2343749"/>
              <a:gd name="connsiteY7" fmla="*/ 830997 h 830997"/>
              <a:gd name="connsiteX8" fmla="*/ 1125000 w 2343749"/>
              <a:gd name="connsiteY8" fmla="*/ 830997 h 830997"/>
              <a:gd name="connsiteX9" fmla="*/ 609375 w 2343749"/>
              <a:gd name="connsiteY9" fmla="*/ 830997 h 830997"/>
              <a:gd name="connsiteX10" fmla="*/ 0 w 2343749"/>
              <a:gd name="connsiteY10" fmla="*/ 830997 h 830997"/>
              <a:gd name="connsiteX11" fmla="*/ 0 w 2343749"/>
              <a:gd name="connsiteY11" fmla="*/ 415499 h 830997"/>
              <a:gd name="connsiteX12" fmla="*/ 0 w 2343749"/>
              <a:gd name="connsiteY12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43749" h="830997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89657" y="98428"/>
                  <a:pt x="2341132" y="214389"/>
                  <a:pt x="2343749" y="407189"/>
                </a:cubicBezTo>
                <a:cubicBezTo>
                  <a:pt x="2346366" y="599989"/>
                  <a:pt x="2330531" y="670006"/>
                  <a:pt x="2343749" y="830997"/>
                </a:cubicBezTo>
                <a:cubicBezTo>
                  <a:pt x="2070509" y="890509"/>
                  <a:pt x="2038355" y="773639"/>
                  <a:pt x="1757812" y="830997"/>
                </a:cubicBezTo>
                <a:cubicBezTo>
                  <a:pt x="1477269" y="888355"/>
                  <a:pt x="1289379" y="826805"/>
                  <a:pt x="1125000" y="830997"/>
                </a:cubicBezTo>
                <a:cubicBezTo>
                  <a:pt x="960621" y="835189"/>
                  <a:pt x="775799" y="774040"/>
                  <a:pt x="609375" y="830997"/>
                </a:cubicBezTo>
                <a:cubicBezTo>
                  <a:pt x="442952" y="887954"/>
                  <a:pt x="138085" y="789409"/>
                  <a:pt x="0" y="830997"/>
                </a:cubicBezTo>
                <a:cubicBezTo>
                  <a:pt x="-840" y="736052"/>
                  <a:pt x="858" y="534189"/>
                  <a:pt x="0" y="415499"/>
                </a:cubicBezTo>
                <a:cubicBezTo>
                  <a:pt x="-858" y="296809"/>
                  <a:pt x="40441" y="115843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Online </a:t>
            </a:r>
          </a:p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Conversation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758AF-CB11-9034-5A88-25DF55E6B469}"/>
              </a:ext>
            </a:extLst>
          </p:cNvPr>
          <p:cNvSpPr txBox="1"/>
          <p:nvPr/>
        </p:nvSpPr>
        <p:spPr>
          <a:xfrm>
            <a:off x="9855835" y="3428999"/>
            <a:ext cx="2897786" cy="892552"/>
          </a:xfrm>
          <a:custGeom>
            <a:avLst/>
            <a:gdLst>
              <a:gd name="connsiteX0" fmla="*/ 0 w 2897786"/>
              <a:gd name="connsiteY0" fmla="*/ 0 h 892552"/>
              <a:gd name="connsiteX1" fmla="*/ 550579 w 2897786"/>
              <a:gd name="connsiteY1" fmla="*/ 0 h 892552"/>
              <a:gd name="connsiteX2" fmla="*/ 1043203 w 2897786"/>
              <a:gd name="connsiteY2" fmla="*/ 0 h 892552"/>
              <a:gd name="connsiteX3" fmla="*/ 1680716 w 2897786"/>
              <a:gd name="connsiteY3" fmla="*/ 0 h 892552"/>
              <a:gd name="connsiteX4" fmla="*/ 2231295 w 2897786"/>
              <a:gd name="connsiteY4" fmla="*/ 0 h 892552"/>
              <a:gd name="connsiteX5" fmla="*/ 2897786 w 2897786"/>
              <a:gd name="connsiteY5" fmla="*/ 0 h 892552"/>
              <a:gd name="connsiteX6" fmla="*/ 2897786 w 2897786"/>
              <a:gd name="connsiteY6" fmla="*/ 464127 h 892552"/>
              <a:gd name="connsiteX7" fmla="*/ 2897786 w 2897786"/>
              <a:gd name="connsiteY7" fmla="*/ 892552 h 892552"/>
              <a:gd name="connsiteX8" fmla="*/ 2318229 w 2897786"/>
              <a:gd name="connsiteY8" fmla="*/ 892552 h 892552"/>
              <a:gd name="connsiteX9" fmla="*/ 1825605 w 2897786"/>
              <a:gd name="connsiteY9" fmla="*/ 892552 h 892552"/>
              <a:gd name="connsiteX10" fmla="*/ 1246048 w 2897786"/>
              <a:gd name="connsiteY10" fmla="*/ 892552 h 892552"/>
              <a:gd name="connsiteX11" fmla="*/ 666491 w 2897786"/>
              <a:gd name="connsiteY11" fmla="*/ 892552 h 892552"/>
              <a:gd name="connsiteX12" fmla="*/ 0 w 2897786"/>
              <a:gd name="connsiteY12" fmla="*/ 892552 h 892552"/>
              <a:gd name="connsiteX13" fmla="*/ 0 w 2897786"/>
              <a:gd name="connsiteY13" fmla="*/ 428425 h 892552"/>
              <a:gd name="connsiteX14" fmla="*/ 0 w 2897786"/>
              <a:gd name="connsiteY14" fmla="*/ 0 h 89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97786" h="892552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07190" y="105594"/>
                  <a:pt x="2863403" y="365334"/>
                  <a:pt x="2897786" y="464127"/>
                </a:cubicBezTo>
                <a:cubicBezTo>
                  <a:pt x="2932169" y="562920"/>
                  <a:pt x="2862058" y="787560"/>
                  <a:pt x="2897786" y="892552"/>
                </a:cubicBezTo>
                <a:cubicBezTo>
                  <a:pt x="2741117" y="895032"/>
                  <a:pt x="2555248" y="891967"/>
                  <a:pt x="2318229" y="892552"/>
                </a:cubicBezTo>
                <a:cubicBezTo>
                  <a:pt x="2081210" y="893137"/>
                  <a:pt x="1988047" y="847657"/>
                  <a:pt x="1825605" y="892552"/>
                </a:cubicBezTo>
                <a:cubicBezTo>
                  <a:pt x="1663163" y="937447"/>
                  <a:pt x="1412506" y="853662"/>
                  <a:pt x="1246048" y="892552"/>
                </a:cubicBezTo>
                <a:cubicBezTo>
                  <a:pt x="1079590" y="931442"/>
                  <a:pt x="955696" y="843776"/>
                  <a:pt x="666491" y="892552"/>
                </a:cubicBezTo>
                <a:cubicBezTo>
                  <a:pt x="377286" y="941328"/>
                  <a:pt x="298806" y="864727"/>
                  <a:pt x="0" y="892552"/>
                </a:cubicBezTo>
                <a:cubicBezTo>
                  <a:pt x="-52697" y="742506"/>
                  <a:pt x="46979" y="633202"/>
                  <a:pt x="0" y="428425"/>
                </a:cubicBezTo>
                <a:cubicBezTo>
                  <a:pt x="-46979" y="223648"/>
                  <a:pt x="3270" y="18609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600" dirty="0">
                <a:latin typeface=""/>
              </a:rPr>
              <a:t>Users switch</a:t>
            </a:r>
          </a:p>
          <a:p>
            <a:pPr marL="0" indent="0">
              <a:buNone/>
            </a:pPr>
            <a:r>
              <a:rPr lang="en-US" sz="2600" dirty="0">
                <a:latin typeface=""/>
              </a:rPr>
              <a:t>the topic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74E52A-67F1-8ED6-C9AE-A792EB440E08}"/>
              </a:ext>
            </a:extLst>
          </p:cNvPr>
          <p:cNvSpPr txBox="1"/>
          <p:nvPr/>
        </p:nvSpPr>
        <p:spPr>
          <a:xfrm>
            <a:off x="9340578" y="2751891"/>
            <a:ext cx="2897786" cy="523220"/>
          </a:xfrm>
          <a:custGeom>
            <a:avLst/>
            <a:gdLst>
              <a:gd name="connsiteX0" fmla="*/ 0 w 2897786"/>
              <a:gd name="connsiteY0" fmla="*/ 0 h 523220"/>
              <a:gd name="connsiteX1" fmla="*/ 550579 w 2897786"/>
              <a:gd name="connsiteY1" fmla="*/ 0 h 523220"/>
              <a:gd name="connsiteX2" fmla="*/ 1043203 w 2897786"/>
              <a:gd name="connsiteY2" fmla="*/ 0 h 523220"/>
              <a:gd name="connsiteX3" fmla="*/ 1680716 w 2897786"/>
              <a:gd name="connsiteY3" fmla="*/ 0 h 523220"/>
              <a:gd name="connsiteX4" fmla="*/ 2231295 w 2897786"/>
              <a:gd name="connsiteY4" fmla="*/ 0 h 523220"/>
              <a:gd name="connsiteX5" fmla="*/ 2897786 w 2897786"/>
              <a:gd name="connsiteY5" fmla="*/ 0 h 523220"/>
              <a:gd name="connsiteX6" fmla="*/ 2897786 w 2897786"/>
              <a:gd name="connsiteY6" fmla="*/ 523220 h 523220"/>
              <a:gd name="connsiteX7" fmla="*/ 2318229 w 2897786"/>
              <a:gd name="connsiteY7" fmla="*/ 523220 h 523220"/>
              <a:gd name="connsiteX8" fmla="*/ 1680716 w 2897786"/>
              <a:gd name="connsiteY8" fmla="*/ 523220 h 523220"/>
              <a:gd name="connsiteX9" fmla="*/ 1188092 w 2897786"/>
              <a:gd name="connsiteY9" fmla="*/ 523220 h 523220"/>
              <a:gd name="connsiteX10" fmla="*/ 608535 w 2897786"/>
              <a:gd name="connsiteY10" fmla="*/ 523220 h 523220"/>
              <a:gd name="connsiteX11" fmla="*/ 0 w 2897786"/>
              <a:gd name="connsiteY11" fmla="*/ 523220 h 523220"/>
              <a:gd name="connsiteX12" fmla="*/ 0 w 2897786"/>
              <a:gd name="connsiteY12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97786" h="523220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46854" y="196768"/>
                  <a:pt x="2841995" y="382671"/>
                  <a:pt x="2897786" y="523220"/>
                </a:cubicBezTo>
                <a:cubicBezTo>
                  <a:pt x="2630478" y="529115"/>
                  <a:pt x="2537550" y="511419"/>
                  <a:pt x="2318229" y="523220"/>
                </a:cubicBezTo>
                <a:cubicBezTo>
                  <a:pt x="2098908" y="535021"/>
                  <a:pt x="1842349" y="474487"/>
                  <a:pt x="1680716" y="523220"/>
                </a:cubicBezTo>
                <a:cubicBezTo>
                  <a:pt x="1519083" y="571953"/>
                  <a:pt x="1350534" y="478325"/>
                  <a:pt x="1188092" y="523220"/>
                </a:cubicBezTo>
                <a:cubicBezTo>
                  <a:pt x="1025650" y="568115"/>
                  <a:pt x="774993" y="484330"/>
                  <a:pt x="608535" y="523220"/>
                </a:cubicBezTo>
                <a:cubicBezTo>
                  <a:pt x="442077" y="562110"/>
                  <a:pt x="190664" y="509616"/>
                  <a:pt x="0" y="523220"/>
                </a:cubicBezTo>
                <a:cubicBezTo>
                  <a:pt x="-23839" y="301885"/>
                  <a:pt x="37804" y="22853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b="1" dirty="0">
                <a:latin typeface=""/>
              </a:rPr>
              <a:t>⟿ </a:t>
            </a:r>
            <a:r>
              <a:rPr lang="en-US" sz="2600" dirty="0">
                <a:latin typeface=""/>
              </a:rPr>
              <a:t>Users leave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7BC0A2-E0A8-1F07-CD9F-6F84F526D36E}"/>
              </a:ext>
            </a:extLst>
          </p:cNvPr>
          <p:cNvSpPr txBox="1"/>
          <p:nvPr/>
        </p:nvSpPr>
        <p:spPr>
          <a:xfrm>
            <a:off x="9340578" y="3552111"/>
            <a:ext cx="7232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"/>
              </a:rPr>
              <a:t>⟿</a:t>
            </a:r>
            <a:endParaRPr lang="en-US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79E901-3156-8CBB-2026-2ADE26B553B7}"/>
              </a:ext>
            </a:extLst>
          </p:cNvPr>
          <p:cNvSpPr txBox="1"/>
          <p:nvPr/>
        </p:nvSpPr>
        <p:spPr>
          <a:xfrm>
            <a:off x="3020257" y="3995394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DF0AA8-3751-D8E1-D6B7-FEA2A2DA3F4F}"/>
              </a:ext>
            </a:extLst>
          </p:cNvPr>
          <p:cNvSpPr txBox="1"/>
          <p:nvPr/>
        </p:nvSpPr>
        <p:spPr>
          <a:xfrm>
            <a:off x="8200993" y="4229217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245AA5-3075-CE68-C48C-7524D986E234}"/>
              </a:ext>
            </a:extLst>
          </p:cNvPr>
          <p:cNvSpPr txBox="1"/>
          <p:nvPr/>
        </p:nvSpPr>
        <p:spPr>
          <a:xfrm>
            <a:off x="644218" y="2602296"/>
            <a:ext cx="2343749" cy="830997"/>
          </a:xfrm>
          <a:custGeom>
            <a:avLst/>
            <a:gdLst>
              <a:gd name="connsiteX0" fmla="*/ 0 w 2343749"/>
              <a:gd name="connsiteY0" fmla="*/ 0 h 830997"/>
              <a:gd name="connsiteX1" fmla="*/ 562500 w 2343749"/>
              <a:gd name="connsiteY1" fmla="*/ 0 h 830997"/>
              <a:gd name="connsiteX2" fmla="*/ 1078125 w 2343749"/>
              <a:gd name="connsiteY2" fmla="*/ 0 h 830997"/>
              <a:gd name="connsiteX3" fmla="*/ 1710937 w 2343749"/>
              <a:gd name="connsiteY3" fmla="*/ 0 h 830997"/>
              <a:gd name="connsiteX4" fmla="*/ 2343749 w 2343749"/>
              <a:gd name="connsiteY4" fmla="*/ 0 h 830997"/>
              <a:gd name="connsiteX5" fmla="*/ 2343749 w 2343749"/>
              <a:gd name="connsiteY5" fmla="*/ 407189 h 830997"/>
              <a:gd name="connsiteX6" fmla="*/ 2343749 w 2343749"/>
              <a:gd name="connsiteY6" fmla="*/ 830997 h 830997"/>
              <a:gd name="connsiteX7" fmla="*/ 1757812 w 2343749"/>
              <a:gd name="connsiteY7" fmla="*/ 830997 h 830997"/>
              <a:gd name="connsiteX8" fmla="*/ 1125000 w 2343749"/>
              <a:gd name="connsiteY8" fmla="*/ 830997 h 830997"/>
              <a:gd name="connsiteX9" fmla="*/ 609375 w 2343749"/>
              <a:gd name="connsiteY9" fmla="*/ 830997 h 830997"/>
              <a:gd name="connsiteX10" fmla="*/ 0 w 2343749"/>
              <a:gd name="connsiteY10" fmla="*/ 830997 h 830997"/>
              <a:gd name="connsiteX11" fmla="*/ 0 w 2343749"/>
              <a:gd name="connsiteY11" fmla="*/ 415499 h 830997"/>
              <a:gd name="connsiteX12" fmla="*/ 0 w 2343749"/>
              <a:gd name="connsiteY12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43749" h="830997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89657" y="98428"/>
                  <a:pt x="2341132" y="214389"/>
                  <a:pt x="2343749" y="407189"/>
                </a:cubicBezTo>
                <a:cubicBezTo>
                  <a:pt x="2346366" y="599989"/>
                  <a:pt x="2330531" y="670006"/>
                  <a:pt x="2343749" y="830997"/>
                </a:cubicBezTo>
                <a:cubicBezTo>
                  <a:pt x="2070509" y="890509"/>
                  <a:pt x="2038355" y="773639"/>
                  <a:pt x="1757812" y="830997"/>
                </a:cubicBezTo>
                <a:cubicBezTo>
                  <a:pt x="1477269" y="888355"/>
                  <a:pt x="1289379" y="826805"/>
                  <a:pt x="1125000" y="830997"/>
                </a:cubicBezTo>
                <a:cubicBezTo>
                  <a:pt x="960621" y="835189"/>
                  <a:pt x="775799" y="774040"/>
                  <a:pt x="609375" y="830997"/>
                </a:cubicBezTo>
                <a:cubicBezTo>
                  <a:pt x="442952" y="887954"/>
                  <a:pt x="138085" y="789409"/>
                  <a:pt x="0" y="830997"/>
                </a:cubicBezTo>
                <a:cubicBezTo>
                  <a:pt x="-840" y="736052"/>
                  <a:pt x="858" y="534189"/>
                  <a:pt x="0" y="415499"/>
                </a:cubicBezTo>
                <a:cubicBezTo>
                  <a:pt x="-858" y="296809"/>
                  <a:pt x="40441" y="115843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Initial</a:t>
            </a:r>
          </a:p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Goals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78D46D-5C4C-9727-1024-C05EC5178330}"/>
              </a:ext>
            </a:extLst>
          </p:cNvPr>
          <p:cNvSpPr txBox="1"/>
          <p:nvPr/>
        </p:nvSpPr>
        <p:spPr>
          <a:xfrm>
            <a:off x="644218" y="4111773"/>
            <a:ext cx="2343749" cy="461665"/>
          </a:xfrm>
          <a:custGeom>
            <a:avLst/>
            <a:gdLst>
              <a:gd name="connsiteX0" fmla="*/ 0 w 2343749"/>
              <a:gd name="connsiteY0" fmla="*/ 0 h 461665"/>
              <a:gd name="connsiteX1" fmla="*/ 562500 w 2343749"/>
              <a:gd name="connsiteY1" fmla="*/ 0 h 461665"/>
              <a:gd name="connsiteX2" fmla="*/ 1078125 w 2343749"/>
              <a:gd name="connsiteY2" fmla="*/ 0 h 461665"/>
              <a:gd name="connsiteX3" fmla="*/ 1710937 w 2343749"/>
              <a:gd name="connsiteY3" fmla="*/ 0 h 461665"/>
              <a:gd name="connsiteX4" fmla="*/ 2343749 w 2343749"/>
              <a:gd name="connsiteY4" fmla="*/ 0 h 461665"/>
              <a:gd name="connsiteX5" fmla="*/ 2343749 w 2343749"/>
              <a:gd name="connsiteY5" fmla="*/ 461665 h 461665"/>
              <a:gd name="connsiteX6" fmla="*/ 1804687 w 2343749"/>
              <a:gd name="connsiteY6" fmla="*/ 461665 h 461665"/>
              <a:gd name="connsiteX7" fmla="*/ 1265624 w 2343749"/>
              <a:gd name="connsiteY7" fmla="*/ 461665 h 461665"/>
              <a:gd name="connsiteX8" fmla="*/ 632812 w 2343749"/>
              <a:gd name="connsiteY8" fmla="*/ 461665 h 461665"/>
              <a:gd name="connsiteX9" fmla="*/ 0 w 2343749"/>
              <a:gd name="connsiteY9" fmla="*/ 461665 h 461665"/>
              <a:gd name="connsiteX10" fmla="*/ 0 w 2343749"/>
              <a:gd name="connsiteY10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43749" h="461665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97788" y="167166"/>
                  <a:pt x="2306509" y="342841"/>
                  <a:pt x="2343749" y="461665"/>
                </a:cubicBezTo>
                <a:cubicBezTo>
                  <a:pt x="2222337" y="525017"/>
                  <a:pt x="1999049" y="461559"/>
                  <a:pt x="1804687" y="461665"/>
                </a:cubicBezTo>
                <a:cubicBezTo>
                  <a:pt x="1610325" y="461771"/>
                  <a:pt x="1452501" y="420171"/>
                  <a:pt x="1265624" y="461665"/>
                </a:cubicBezTo>
                <a:cubicBezTo>
                  <a:pt x="1078747" y="503159"/>
                  <a:pt x="797191" y="457473"/>
                  <a:pt x="632812" y="461665"/>
                </a:cubicBezTo>
                <a:cubicBezTo>
                  <a:pt x="468433" y="465857"/>
                  <a:pt x="253425" y="415182"/>
                  <a:pt x="0" y="461665"/>
                </a:cubicBezTo>
                <a:cubicBezTo>
                  <a:pt x="-7079" y="275849"/>
                  <a:pt x="43389" y="136500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Incentives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D8DDC31-5089-2C83-0121-89AE85E72348}"/>
              </a:ext>
            </a:extLst>
          </p:cNvPr>
          <p:cNvCxnSpPr>
            <a:cxnSpLocks/>
          </p:cNvCxnSpPr>
          <p:nvPr/>
        </p:nvCxnSpPr>
        <p:spPr>
          <a:xfrm>
            <a:off x="3574473" y="2385889"/>
            <a:ext cx="0" cy="2572790"/>
          </a:xfrm>
          <a:prstGeom prst="line">
            <a:avLst/>
          </a:prstGeom>
          <a:ln w="539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8A04FE0-92F1-7090-2E11-09B868A3D400}"/>
              </a:ext>
            </a:extLst>
          </p:cNvPr>
          <p:cNvSpPr txBox="1"/>
          <p:nvPr/>
        </p:nvSpPr>
        <p:spPr>
          <a:xfrm>
            <a:off x="-380456" y="4838191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Utility Function?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344DB6-DFC0-BA30-A447-B6535D87C7E6}"/>
              </a:ext>
            </a:extLst>
          </p:cNvPr>
          <p:cNvSpPr txBox="1"/>
          <p:nvPr/>
        </p:nvSpPr>
        <p:spPr>
          <a:xfrm>
            <a:off x="1704692" y="6151463"/>
            <a:ext cx="12992601" cy="615553"/>
          </a:xfrm>
          <a:custGeom>
            <a:avLst/>
            <a:gdLst>
              <a:gd name="connsiteX0" fmla="*/ 0 w 12992601"/>
              <a:gd name="connsiteY0" fmla="*/ 0 h 615553"/>
              <a:gd name="connsiteX1" fmla="*/ 460647 w 12992601"/>
              <a:gd name="connsiteY1" fmla="*/ 0 h 615553"/>
              <a:gd name="connsiteX2" fmla="*/ 661442 w 12992601"/>
              <a:gd name="connsiteY2" fmla="*/ 0 h 615553"/>
              <a:gd name="connsiteX3" fmla="*/ 1511866 w 12992601"/>
              <a:gd name="connsiteY3" fmla="*/ 0 h 615553"/>
              <a:gd name="connsiteX4" fmla="*/ 1972513 w 12992601"/>
              <a:gd name="connsiteY4" fmla="*/ 0 h 615553"/>
              <a:gd name="connsiteX5" fmla="*/ 2433160 w 12992601"/>
              <a:gd name="connsiteY5" fmla="*/ 0 h 615553"/>
              <a:gd name="connsiteX6" fmla="*/ 3283585 w 12992601"/>
              <a:gd name="connsiteY6" fmla="*/ 0 h 615553"/>
              <a:gd name="connsiteX7" fmla="*/ 3614305 w 12992601"/>
              <a:gd name="connsiteY7" fmla="*/ 0 h 615553"/>
              <a:gd name="connsiteX8" fmla="*/ 4464730 w 12992601"/>
              <a:gd name="connsiteY8" fmla="*/ 0 h 615553"/>
              <a:gd name="connsiteX9" fmla="*/ 5315155 w 12992601"/>
              <a:gd name="connsiteY9" fmla="*/ 0 h 615553"/>
              <a:gd name="connsiteX10" fmla="*/ 5905728 w 12992601"/>
              <a:gd name="connsiteY10" fmla="*/ 0 h 615553"/>
              <a:gd name="connsiteX11" fmla="*/ 6756153 w 12992601"/>
              <a:gd name="connsiteY11" fmla="*/ 0 h 615553"/>
              <a:gd name="connsiteX12" fmla="*/ 7216799 w 12992601"/>
              <a:gd name="connsiteY12" fmla="*/ 0 h 615553"/>
              <a:gd name="connsiteX13" fmla="*/ 7677446 w 12992601"/>
              <a:gd name="connsiteY13" fmla="*/ 0 h 615553"/>
              <a:gd name="connsiteX14" fmla="*/ 8397945 w 12992601"/>
              <a:gd name="connsiteY14" fmla="*/ 0 h 615553"/>
              <a:gd name="connsiteX15" fmla="*/ 8858592 w 12992601"/>
              <a:gd name="connsiteY15" fmla="*/ 0 h 615553"/>
              <a:gd name="connsiteX16" fmla="*/ 9709016 w 12992601"/>
              <a:gd name="connsiteY16" fmla="*/ 0 h 615553"/>
              <a:gd name="connsiteX17" fmla="*/ 10559441 w 12992601"/>
              <a:gd name="connsiteY17" fmla="*/ 0 h 615553"/>
              <a:gd name="connsiteX18" fmla="*/ 11150014 w 12992601"/>
              <a:gd name="connsiteY18" fmla="*/ 0 h 615553"/>
              <a:gd name="connsiteX19" fmla="*/ 11610661 w 12992601"/>
              <a:gd name="connsiteY19" fmla="*/ 0 h 615553"/>
              <a:gd name="connsiteX20" fmla="*/ 11811455 w 12992601"/>
              <a:gd name="connsiteY20" fmla="*/ 0 h 615553"/>
              <a:gd name="connsiteX21" fmla="*/ 12142176 w 12992601"/>
              <a:gd name="connsiteY21" fmla="*/ 0 h 615553"/>
              <a:gd name="connsiteX22" fmla="*/ 12472897 w 12992601"/>
              <a:gd name="connsiteY22" fmla="*/ 0 h 615553"/>
              <a:gd name="connsiteX23" fmla="*/ 12992601 w 12992601"/>
              <a:gd name="connsiteY23" fmla="*/ 0 h 615553"/>
              <a:gd name="connsiteX24" fmla="*/ 12992601 w 12992601"/>
              <a:gd name="connsiteY24" fmla="*/ 320088 h 615553"/>
              <a:gd name="connsiteX25" fmla="*/ 12992601 w 12992601"/>
              <a:gd name="connsiteY25" fmla="*/ 615553 h 615553"/>
              <a:gd name="connsiteX26" fmla="*/ 12402028 w 12992601"/>
              <a:gd name="connsiteY26" fmla="*/ 615553 h 615553"/>
              <a:gd name="connsiteX27" fmla="*/ 11811455 w 12992601"/>
              <a:gd name="connsiteY27" fmla="*/ 615553 h 615553"/>
              <a:gd name="connsiteX28" fmla="*/ 11480735 w 12992601"/>
              <a:gd name="connsiteY28" fmla="*/ 615553 h 615553"/>
              <a:gd name="connsiteX29" fmla="*/ 10760236 w 12992601"/>
              <a:gd name="connsiteY29" fmla="*/ 615553 h 615553"/>
              <a:gd name="connsiteX30" fmla="*/ 10429515 w 12992601"/>
              <a:gd name="connsiteY30" fmla="*/ 615553 h 615553"/>
              <a:gd name="connsiteX31" fmla="*/ 9709016 w 12992601"/>
              <a:gd name="connsiteY31" fmla="*/ 615553 h 615553"/>
              <a:gd name="connsiteX32" fmla="*/ 9508222 w 12992601"/>
              <a:gd name="connsiteY32" fmla="*/ 615553 h 615553"/>
              <a:gd name="connsiteX33" fmla="*/ 8787723 w 12992601"/>
              <a:gd name="connsiteY33" fmla="*/ 615553 h 615553"/>
              <a:gd name="connsiteX34" fmla="*/ 8457002 w 12992601"/>
              <a:gd name="connsiteY34" fmla="*/ 615553 h 615553"/>
              <a:gd name="connsiteX35" fmla="*/ 8256207 w 12992601"/>
              <a:gd name="connsiteY35" fmla="*/ 615553 h 615553"/>
              <a:gd name="connsiteX36" fmla="*/ 7925487 w 12992601"/>
              <a:gd name="connsiteY36" fmla="*/ 615553 h 615553"/>
              <a:gd name="connsiteX37" fmla="*/ 7204988 w 12992601"/>
              <a:gd name="connsiteY37" fmla="*/ 615553 h 615553"/>
              <a:gd name="connsiteX38" fmla="*/ 6874267 w 12992601"/>
              <a:gd name="connsiteY38" fmla="*/ 615553 h 615553"/>
              <a:gd name="connsiteX39" fmla="*/ 6673472 w 12992601"/>
              <a:gd name="connsiteY39" fmla="*/ 615553 h 615553"/>
              <a:gd name="connsiteX40" fmla="*/ 6342752 w 12992601"/>
              <a:gd name="connsiteY40" fmla="*/ 615553 h 615553"/>
              <a:gd name="connsiteX41" fmla="*/ 5882105 w 12992601"/>
              <a:gd name="connsiteY41" fmla="*/ 615553 h 615553"/>
              <a:gd name="connsiteX42" fmla="*/ 5291532 w 12992601"/>
              <a:gd name="connsiteY42" fmla="*/ 615553 h 615553"/>
              <a:gd name="connsiteX43" fmla="*/ 4960811 w 12992601"/>
              <a:gd name="connsiteY43" fmla="*/ 615553 h 615553"/>
              <a:gd name="connsiteX44" fmla="*/ 4110386 w 12992601"/>
              <a:gd name="connsiteY44" fmla="*/ 615553 h 615553"/>
              <a:gd name="connsiteX45" fmla="*/ 3519814 w 12992601"/>
              <a:gd name="connsiteY45" fmla="*/ 615553 h 615553"/>
              <a:gd name="connsiteX46" fmla="*/ 2669389 w 12992601"/>
              <a:gd name="connsiteY46" fmla="*/ 615553 h 615553"/>
              <a:gd name="connsiteX47" fmla="*/ 1948890 w 12992601"/>
              <a:gd name="connsiteY47" fmla="*/ 615553 h 615553"/>
              <a:gd name="connsiteX48" fmla="*/ 1488243 w 12992601"/>
              <a:gd name="connsiteY48" fmla="*/ 615553 h 615553"/>
              <a:gd name="connsiteX49" fmla="*/ 767745 w 12992601"/>
              <a:gd name="connsiteY49" fmla="*/ 615553 h 615553"/>
              <a:gd name="connsiteX50" fmla="*/ 0 w 12992601"/>
              <a:gd name="connsiteY50" fmla="*/ 615553 h 615553"/>
              <a:gd name="connsiteX51" fmla="*/ 0 w 12992601"/>
              <a:gd name="connsiteY51" fmla="*/ 307777 h 615553"/>
              <a:gd name="connsiteX52" fmla="*/ 0 w 12992601"/>
              <a:gd name="connsiteY52" fmla="*/ 0 h 615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992601" h="615553" extrusionOk="0">
                <a:moveTo>
                  <a:pt x="0" y="0"/>
                </a:moveTo>
                <a:cubicBezTo>
                  <a:pt x="215412" y="-28794"/>
                  <a:pt x="311715" y="3765"/>
                  <a:pt x="460647" y="0"/>
                </a:cubicBezTo>
                <a:cubicBezTo>
                  <a:pt x="609579" y="-3765"/>
                  <a:pt x="598755" y="15237"/>
                  <a:pt x="661442" y="0"/>
                </a:cubicBezTo>
                <a:cubicBezTo>
                  <a:pt x="724129" y="-15237"/>
                  <a:pt x="1287982" y="33796"/>
                  <a:pt x="1511866" y="0"/>
                </a:cubicBezTo>
                <a:cubicBezTo>
                  <a:pt x="1735750" y="-33796"/>
                  <a:pt x="1854492" y="21228"/>
                  <a:pt x="1972513" y="0"/>
                </a:cubicBezTo>
                <a:cubicBezTo>
                  <a:pt x="2090534" y="-21228"/>
                  <a:pt x="2318568" y="41098"/>
                  <a:pt x="2433160" y="0"/>
                </a:cubicBezTo>
                <a:cubicBezTo>
                  <a:pt x="2547752" y="-41098"/>
                  <a:pt x="2895916" y="18154"/>
                  <a:pt x="3283585" y="0"/>
                </a:cubicBezTo>
                <a:cubicBezTo>
                  <a:pt x="3671254" y="-18154"/>
                  <a:pt x="3532617" y="2360"/>
                  <a:pt x="3614305" y="0"/>
                </a:cubicBezTo>
                <a:cubicBezTo>
                  <a:pt x="3695993" y="-2360"/>
                  <a:pt x="4192580" y="29616"/>
                  <a:pt x="4464730" y="0"/>
                </a:cubicBezTo>
                <a:cubicBezTo>
                  <a:pt x="4736880" y="-29616"/>
                  <a:pt x="4992942" y="72796"/>
                  <a:pt x="5315155" y="0"/>
                </a:cubicBezTo>
                <a:cubicBezTo>
                  <a:pt x="5637369" y="-72796"/>
                  <a:pt x="5636552" y="65837"/>
                  <a:pt x="5905728" y="0"/>
                </a:cubicBezTo>
                <a:cubicBezTo>
                  <a:pt x="6174904" y="-65837"/>
                  <a:pt x="6575263" y="15906"/>
                  <a:pt x="6756153" y="0"/>
                </a:cubicBezTo>
                <a:cubicBezTo>
                  <a:pt x="6937044" y="-15906"/>
                  <a:pt x="7051381" y="16083"/>
                  <a:pt x="7216799" y="0"/>
                </a:cubicBezTo>
                <a:cubicBezTo>
                  <a:pt x="7382217" y="-16083"/>
                  <a:pt x="7464475" y="22812"/>
                  <a:pt x="7677446" y="0"/>
                </a:cubicBezTo>
                <a:cubicBezTo>
                  <a:pt x="7890417" y="-22812"/>
                  <a:pt x="8173002" y="70154"/>
                  <a:pt x="8397945" y="0"/>
                </a:cubicBezTo>
                <a:cubicBezTo>
                  <a:pt x="8622888" y="-70154"/>
                  <a:pt x="8751931" y="33401"/>
                  <a:pt x="8858592" y="0"/>
                </a:cubicBezTo>
                <a:cubicBezTo>
                  <a:pt x="8965253" y="-33401"/>
                  <a:pt x="9469871" y="42041"/>
                  <a:pt x="9709016" y="0"/>
                </a:cubicBezTo>
                <a:cubicBezTo>
                  <a:pt x="9948161" y="-42041"/>
                  <a:pt x="10146820" y="38605"/>
                  <a:pt x="10559441" y="0"/>
                </a:cubicBezTo>
                <a:cubicBezTo>
                  <a:pt x="10972063" y="-38605"/>
                  <a:pt x="10856111" y="69926"/>
                  <a:pt x="11150014" y="0"/>
                </a:cubicBezTo>
                <a:cubicBezTo>
                  <a:pt x="11443917" y="-69926"/>
                  <a:pt x="11463149" y="35905"/>
                  <a:pt x="11610661" y="0"/>
                </a:cubicBezTo>
                <a:cubicBezTo>
                  <a:pt x="11758173" y="-35905"/>
                  <a:pt x="11757486" y="15049"/>
                  <a:pt x="11811455" y="0"/>
                </a:cubicBezTo>
                <a:cubicBezTo>
                  <a:pt x="11865424" y="-15049"/>
                  <a:pt x="12059497" y="31061"/>
                  <a:pt x="12142176" y="0"/>
                </a:cubicBezTo>
                <a:cubicBezTo>
                  <a:pt x="12224855" y="-31061"/>
                  <a:pt x="12318487" y="24600"/>
                  <a:pt x="12472897" y="0"/>
                </a:cubicBezTo>
                <a:cubicBezTo>
                  <a:pt x="12627307" y="-24600"/>
                  <a:pt x="12762346" y="28231"/>
                  <a:pt x="12992601" y="0"/>
                </a:cubicBezTo>
                <a:cubicBezTo>
                  <a:pt x="13026874" y="108125"/>
                  <a:pt x="12989342" y="239072"/>
                  <a:pt x="12992601" y="320088"/>
                </a:cubicBezTo>
                <a:cubicBezTo>
                  <a:pt x="12995860" y="401104"/>
                  <a:pt x="12986796" y="548041"/>
                  <a:pt x="12992601" y="615553"/>
                </a:cubicBezTo>
                <a:cubicBezTo>
                  <a:pt x="12868258" y="629806"/>
                  <a:pt x="12609025" y="577245"/>
                  <a:pt x="12402028" y="615553"/>
                </a:cubicBezTo>
                <a:cubicBezTo>
                  <a:pt x="12195031" y="653861"/>
                  <a:pt x="11958731" y="562539"/>
                  <a:pt x="11811455" y="615553"/>
                </a:cubicBezTo>
                <a:cubicBezTo>
                  <a:pt x="11664179" y="668567"/>
                  <a:pt x="11608778" y="612938"/>
                  <a:pt x="11480735" y="615553"/>
                </a:cubicBezTo>
                <a:cubicBezTo>
                  <a:pt x="11352692" y="618168"/>
                  <a:pt x="11074296" y="546220"/>
                  <a:pt x="10760236" y="615553"/>
                </a:cubicBezTo>
                <a:cubicBezTo>
                  <a:pt x="10446176" y="684886"/>
                  <a:pt x="10554305" y="589509"/>
                  <a:pt x="10429515" y="615553"/>
                </a:cubicBezTo>
                <a:cubicBezTo>
                  <a:pt x="10304725" y="641597"/>
                  <a:pt x="9934963" y="557254"/>
                  <a:pt x="9709016" y="615553"/>
                </a:cubicBezTo>
                <a:cubicBezTo>
                  <a:pt x="9483069" y="673852"/>
                  <a:pt x="9580769" y="609009"/>
                  <a:pt x="9508222" y="615553"/>
                </a:cubicBezTo>
                <a:cubicBezTo>
                  <a:pt x="9435675" y="622097"/>
                  <a:pt x="8974760" y="546560"/>
                  <a:pt x="8787723" y="615553"/>
                </a:cubicBezTo>
                <a:cubicBezTo>
                  <a:pt x="8600686" y="684546"/>
                  <a:pt x="8580657" y="588986"/>
                  <a:pt x="8457002" y="615553"/>
                </a:cubicBezTo>
                <a:cubicBezTo>
                  <a:pt x="8333347" y="642120"/>
                  <a:pt x="8302095" y="603537"/>
                  <a:pt x="8256207" y="615553"/>
                </a:cubicBezTo>
                <a:cubicBezTo>
                  <a:pt x="8210320" y="627569"/>
                  <a:pt x="8031488" y="603079"/>
                  <a:pt x="7925487" y="615553"/>
                </a:cubicBezTo>
                <a:cubicBezTo>
                  <a:pt x="7819486" y="628027"/>
                  <a:pt x="7542348" y="577308"/>
                  <a:pt x="7204988" y="615553"/>
                </a:cubicBezTo>
                <a:cubicBezTo>
                  <a:pt x="6867628" y="653798"/>
                  <a:pt x="6978048" y="597904"/>
                  <a:pt x="6874267" y="615553"/>
                </a:cubicBezTo>
                <a:cubicBezTo>
                  <a:pt x="6770486" y="633202"/>
                  <a:pt x="6750617" y="596676"/>
                  <a:pt x="6673472" y="615553"/>
                </a:cubicBezTo>
                <a:cubicBezTo>
                  <a:pt x="6596328" y="634430"/>
                  <a:pt x="6457809" y="591084"/>
                  <a:pt x="6342752" y="615553"/>
                </a:cubicBezTo>
                <a:cubicBezTo>
                  <a:pt x="6227695" y="640022"/>
                  <a:pt x="6038296" y="594391"/>
                  <a:pt x="5882105" y="615553"/>
                </a:cubicBezTo>
                <a:cubicBezTo>
                  <a:pt x="5725914" y="636715"/>
                  <a:pt x="5545029" y="547995"/>
                  <a:pt x="5291532" y="615553"/>
                </a:cubicBezTo>
                <a:cubicBezTo>
                  <a:pt x="5038035" y="683111"/>
                  <a:pt x="5121478" y="584000"/>
                  <a:pt x="4960811" y="615553"/>
                </a:cubicBezTo>
                <a:cubicBezTo>
                  <a:pt x="4800144" y="647106"/>
                  <a:pt x="4352895" y="543246"/>
                  <a:pt x="4110386" y="615553"/>
                </a:cubicBezTo>
                <a:cubicBezTo>
                  <a:pt x="3867878" y="687860"/>
                  <a:pt x="3779460" y="551274"/>
                  <a:pt x="3519814" y="615553"/>
                </a:cubicBezTo>
                <a:cubicBezTo>
                  <a:pt x="3260168" y="679832"/>
                  <a:pt x="3065422" y="521182"/>
                  <a:pt x="2669389" y="615553"/>
                </a:cubicBezTo>
                <a:cubicBezTo>
                  <a:pt x="2273357" y="709924"/>
                  <a:pt x="2252449" y="600258"/>
                  <a:pt x="1948890" y="615553"/>
                </a:cubicBezTo>
                <a:cubicBezTo>
                  <a:pt x="1645331" y="630848"/>
                  <a:pt x="1632357" y="567602"/>
                  <a:pt x="1488243" y="615553"/>
                </a:cubicBezTo>
                <a:cubicBezTo>
                  <a:pt x="1344129" y="663504"/>
                  <a:pt x="935755" y="559467"/>
                  <a:pt x="767745" y="615553"/>
                </a:cubicBezTo>
                <a:cubicBezTo>
                  <a:pt x="599735" y="671639"/>
                  <a:pt x="301582" y="533748"/>
                  <a:pt x="0" y="615553"/>
                </a:cubicBezTo>
                <a:cubicBezTo>
                  <a:pt x="-12047" y="515999"/>
                  <a:pt x="1084" y="422159"/>
                  <a:pt x="0" y="307777"/>
                </a:cubicBezTo>
                <a:cubicBezTo>
                  <a:pt x="-1084" y="193395"/>
                  <a:pt x="27118" y="66797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400" dirty="0">
                <a:solidFill>
                  <a:schemeClr val="accent2"/>
                </a:solidFill>
                <a:highlight>
                  <a:srgbClr val="00FF00"/>
                </a:highlight>
                <a:latin typeface="American Typewriter" panose="02090604020004020304" pitchFamily="18" charset="77"/>
              </a:rPr>
              <a:t>Data Insights ⟿ Theory</a:t>
            </a:r>
            <a:r>
              <a:rPr lang="en-US" sz="3400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 ⟿ Mechanism ⟿ Policy</a:t>
            </a:r>
          </a:p>
        </p:txBody>
      </p:sp>
    </p:spTree>
    <p:extLst>
      <p:ext uri="{BB962C8B-B14F-4D97-AF65-F5344CB8AC3E}">
        <p14:creationId xmlns:p14="http://schemas.microsoft.com/office/powerpoint/2010/main" val="3110481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8943343" cy="707886"/>
          </a:xfrm>
          <a:custGeom>
            <a:avLst/>
            <a:gdLst>
              <a:gd name="connsiteX0" fmla="*/ 0 w 8943343"/>
              <a:gd name="connsiteY0" fmla="*/ 0 h 707886"/>
              <a:gd name="connsiteX1" fmla="*/ 506789 w 8943343"/>
              <a:gd name="connsiteY1" fmla="*/ 0 h 707886"/>
              <a:gd name="connsiteX2" fmla="*/ 834712 w 8943343"/>
              <a:gd name="connsiteY2" fmla="*/ 0 h 707886"/>
              <a:gd name="connsiteX3" fmla="*/ 1609802 w 8943343"/>
              <a:gd name="connsiteY3" fmla="*/ 0 h 707886"/>
              <a:gd name="connsiteX4" fmla="*/ 2116591 w 8943343"/>
              <a:gd name="connsiteY4" fmla="*/ 0 h 707886"/>
              <a:gd name="connsiteX5" fmla="*/ 2623381 w 8943343"/>
              <a:gd name="connsiteY5" fmla="*/ 0 h 707886"/>
              <a:gd name="connsiteX6" fmla="*/ 3398470 w 8943343"/>
              <a:gd name="connsiteY6" fmla="*/ 0 h 707886"/>
              <a:gd name="connsiteX7" fmla="*/ 3815826 w 8943343"/>
              <a:gd name="connsiteY7" fmla="*/ 0 h 707886"/>
              <a:gd name="connsiteX8" fmla="*/ 4590916 w 8943343"/>
              <a:gd name="connsiteY8" fmla="*/ 0 h 707886"/>
              <a:gd name="connsiteX9" fmla="*/ 5366006 w 8943343"/>
              <a:gd name="connsiteY9" fmla="*/ 0 h 707886"/>
              <a:gd name="connsiteX10" fmla="*/ 5962229 w 8943343"/>
              <a:gd name="connsiteY10" fmla="*/ 0 h 707886"/>
              <a:gd name="connsiteX11" fmla="*/ 6737318 w 8943343"/>
              <a:gd name="connsiteY11" fmla="*/ 0 h 707886"/>
              <a:gd name="connsiteX12" fmla="*/ 7244108 w 8943343"/>
              <a:gd name="connsiteY12" fmla="*/ 0 h 707886"/>
              <a:gd name="connsiteX13" fmla="*/ 7750897 w 8943343"/>
              <a:gd name="connsiteY13" fmla="*/ 0 h 707886"/>
              <a:gd name="connsiteX14" fmla="*/ 8436554 w 8943343"/>
              <a:gd name="connsiteY14" fmla="*/ 0 h 707886"/>
              <a:gd name="connsiteX15" fmla="*/ 8943343 w 8943343"/>
              <a:gd name="connsiteY15" fmla="*/ 0 h 707886"/>
              <a:gd name="connsiteX16" fmla="*/ 8943343 w 8943343"/>
              <a:gd name="connsiteY16" fmla="*/ 368101 h 707886"/>
              <a:gd name="connsiteX17" fmla="*/ 8943343 w 8943343"/>
              <a:gd name="connsiteY17" fmla="*/ 707886 h 707886"/>
              <a:gd name="connsiteX18" fmla="*/ 8257687 w 8943343"/>
              <a:gd name="connsiteY18" fmla="*/ 707886 h 707886"/>
              <a:gd name="connsiteX19" fmla="*/ 7929764 w 8943343"/>
              <a:gd name="connsiteY19" fmla="*/ 707886 h 707886"/>
              <a:gd name="connsiteX20" fmla="*/ 7512408 w 8943343"/>
              <a:gd name="connsiteY20" fmla="*/ 707886 h 707886"/>
              <a:gd name="connsiteX21" fmla="*/ 6737318 w 8943343"/>
              <a:gd name="connsiteY21" fmla="*/ 707886 h 707886"/>
              <a:gd name="connsiteX22" fmla="*/ 6141096 w 8943343"/>
              <a:gd name="connsiteY22" fmla="*/ 707886 h 707886"/>
              <a:gd name="connsiteX23" fmla="*/ 5723740 w 8943343"/>
              <a:gd name="connsiteY23" fmla="*/ 707886 h 707886"/>
              <a:gd name="connsiteX24" fmla="*/ 5127517 w 8943343"/>
              <a:gd name="connsiteY24" fmla="*/ 707886 h 707886"/>
              <a:gd name="connsiteX25" fmla="*/ 4799594 w 8943343"/>
              <a:gd name="connsiteY25" fmla="*/ 707886 h 707886"/>
              <a:gd name="connsiteX26" fmla="*/ 4471672 w 8943343"/>
              <a:gd name="connsiteY26" fmla="*/ 707886 h 707886"/>
              <a:gd name="connsiteX27" fmla="*/ 3875449 w 8943343"/>
              <a:gd name="connsiteY27" fmla="*/ 707886 h 707886"/>
              <a:gd name="connsiteX28" fmla="*/ 3458093 w 8943343"/>
              <a:gd name="connsiteY28" fmla="*/ 707886 h 707886"/>
              <a:gd name="connsiteX29" fmla="*/ 2772436 w 8943343"/>
              <a:gd name="connsiteY29" fmla="*/ 707886 h 707886"/>
              <a:gd name="connsiteX30" fmla="*/ 2355080 w 8943343"/>
              <a:gd name="connsiteY30" fmla="*/ 707886 h 707886"/>
              <a:gd name="connsiteX31" fmla="*/ 1669424 w 8943343"/>
              <a:gd name="connsiteY31" fmla="*/ 707886 h 707886"/>
              <a:gd name="connsiteX32" fmla="*/ 1341501 w 8943343"/>
              <a:gd name="connsiteY32" fmla="*/ 707886 h 707886"/>
              <a:gd name="connsiteX33" fmla="*/ 655845 w 8943343"/>
              <a:gd name="connsiteY33" fmla="*/ 707886 h 707886"/>
              <a:gd name="connsiteX34" fmla="*/ 0 w 8943343"/>
              <a:gd name="connsiteY34" fmla="*/ 707886 h 707886"/>
              <a:gd name="connsiteX35" fmla="*/ 0 w 8943343"/>
              <a:gd name="connsiteY35" fmla="*/ 375180 h 707886"/>
              <a:gd name="connsiteX36" fmla="*/ 0 w 8943343"/>
              <a:gd name="connsiteY36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943343" h="707886" extrusionOk="0">
                <a:moveTo>
                  <a:pt x="0" y="0"/>
                </a:moveTo>
                <a:cubicBezTo>
                  <a:pt x="228637" y="-22201"/>
                  <a:pt x="310128" y="28160"/>
                  <a:pt x="506789" y="0"/>
                </a:cubicBezTo>
                <a:cubicBezTo>
                  <a:pt x="703450" y="-28160"/>
                  <a:pt x="710939" y="11423"/>
                  <a:pt x="834712" y="0"/>
                </a:cubicBezTo>
                <a:cubicBezTo>
                  <a:pt x="958485" y="-11423"/>
                  <a:pt x="1438361" y="66221"/>
                  <a:pt x="1609802" y="0"/>
                </a:cubicBezTo>
                <a:cubicBezTo>
                  <a:pt x="1781243" y="-66221"/>
                  <a:pt x="2006234" y="47244"/>
                  <a:pt x="2116591" y="0"/>
                </a:cubicBezTo>
                <a:cubicBezTo>
                  <a:pt x="2226948" y="-47244"/>
                  <a:pt x="2508260" y="29639"/>
                  <a:pt x="2623381" y="0"/>
                </a:cubicBezTo>
                <a:cubicBezTo>
                  <a:pt x="2738502" y="-29639"/>
                  <a:pt x="3121621" y="44038"/>
                  <a:pt x="3398470" y="0"/>
                </a:cubicBezTo>
                <a:cubicBezTo>
                  <a:pt x="3675319" y="-44038"/>
                  <a:pt x="3712111" y="8144"/>
                  <a:pt x="3815826" y="0"/>
                </a:cubicBezTo>
                <a:cubicBezTo>
                  <a:pt x="3919541" y="-8144"/>
                  <a:pt x="4295148" y="73911"/>
                  <a:pt x="4590916" y="0"/>
                </a:cubicBezTo>
                <a:cubicBezTo>
                  <a:pt x="4886684" y="-73911"/>
                  <a:pt x="5113110" y="79622"/>
                  <a:pt x="5366006" y="0"/>
                </a:cubicBezTo>
                <a:cubicBezTo>
                  <a:pt x="5618902" y="-79622"/>
                  <a:pt x="5677667" y="61018"/>
                  <a:pt x="5962229" y="0"/>
                </a:cubicBezTo>
                <a:cubicBezTo>
                  <a:pt x="6246791" y="-61018"/>
                  <a:pt x="6449130" y="35458"/>
                  <a:pt x="6737318" y="0"/>
                </a:cubicBezTo>
                <a:cubicBezTo>
                  <a:pt x="7025506" y="-35458"/>
                  <a:pt x="7128964" y="49388"/>
                  <a:pt x="7244108" y="0"/>
                </a:cubicBezTo>
                <a:cubicBezTo>
                  <a:pt x="7359252" y="-49388"/>
                  <a:pt x="7537985" y="5722"/>
                  <a:pt x="7750897" y="0"/>
                </a:cubicBezTo>
                <a:cubicBezTo>
                  <a:pt x="7963809" y="-5722"/>
                  <a:pt x="8150211" y="72382"/>
                  <a:pt x="8436554" y="0"/>
                </a:cubicBezTo>
                <a:cubicBezTo>
                  <a:pt x="8722897" y="-72382"/>
                  <a:pt x="8726784" y="25407"/>
                  <a:pt x="8943343" y="0"/>
                </a:cubicBezTo>
                <a:cubicBezTo>
                  <a:pt x="8944229" y="114642"/>
                  <a:pt x="8900963" y="246315"/>
                  <a:pt x="8943343" y="368101"/>
                </a:cubicBezTo>
                <a:cubicBezTo>
                  <a:pt x="8985723" y="489887"/>
                  <a:pt x="8905718" y="599132"/>
                  <a:pt x="8943343" y="707886"/>
                </a:cubicBezTo>
                <a:cubicBezTo>
                  <a:pt x="8694706" y="720141"/>
                  <a:pt x="8542727" y="666373"/>
                  <a:pt x="8257687" y="707886"/>
                </a:cubicBezTo>
                <a:cubicBezTo>
                  <a:pt x="7972647" y="749399"/>
                  <a:pt x="8073512" y="676603"/>
                  <a:pt x="7929764" y="707886"/>
                </a:cubicBezTo>
                <a:cubicBezTo>
                  <a:pt x="7786016" y="739169"/>
                  <a:pt x="7656723" y="707667"/>
                  <a:pt x="7512408" y="707886"/>
                </a:cubicBezTo>
                <a:cubicBezTo>
                  <a:pt x="7368093" y="708105"/>
                  <a:pt x="7121825" y="660902"/>
                  <a:pt x="6737318" y="707886"/>
                </a:cubicBezTo>
                <a:cubicBezTo>
                  <a:pt x="6352811" y="754870"/>
                  <a:pt x="6428964" y="670851"/>
                  <a:pt x="6141096" y="707886"/>
                </a:cubicBezTo>
                <a:cubicBezTo>
                  <a:pt x="5853228" y="744921"/>
                  <a:pt x="5840558" y="706721"/>
                  <a:pt x="5723740" y="707886"/>
                </a:cubicBezTo>
                <a:cubicBezTo>
                  <a:pt x="5606922" y="709051"/>
                  <a:pt x="5320071" y="666643"/>
                  <a:pt x="5127517" y="707886"/>
                </a:cubicBezTo>
                <a:cubicBezTo>
                  <a:pt x="4934963" y="749129"/>
                  <a:pt x="4878870" y="700587"/>
                  <a:pt x="4799594" y="707886"/>
                </a:cubicBezTo>
                <a:cubicBezTo>
                  <a:pt x="4720318" y="715185"/>
                  <a:pt x="4598920" y="698891"/>
                  <a:pt x="4471672" y="707886"/>
                </a:cubicBezTo>
                <a:cubicBezTo>
                  <a:pt x="4344424" y="716881"/>
                  <a:pt x="4036567" y="652964"/>
                  <a:pt x="3875449" y="707886"/>
                </a:cubicBezTo>
                <a:cubicBezTo>
                  <a:pt x="3714331" y="762808"/>
                  <a:pt x="3619530" y="684356"/>
                  <a:pt x="3458093" y="707886"/>
                </a:cubicBezTo>
                <a:cubicBezTo>
                  <a:pt x="3296656" y="731416"/>
                  <a:pt x="2913334" y="644933"/>
                  <a:pt x="2772436" y="707886"/>
                </a:cubicBezTo>
                <a:cubicBezTo>
                  <a:pt x="2631538" y="770839"/>
                  <a:pt x="2468498" y="684367"/>
                  <a:pt x="2355080" y="707886"/>
                </a:cubicBezTo>
                <a:cubicBezTo>
                  <a:pt x="2241662" y="731405"/>
                  <a:pt x="1988798" y="678534"/>
                  <a:pt x="1669424" y="707886"/>
                </a:cubicBezTo>
                <a:cubicBezTo>
                  <a:pt x="1350050" y="737238"/>
                  <a:pt x="1496663" y="688104"/>
                  <a:pt x="1341501" y="707886"/>
                </a:cubicBezTo>
                <a:cubicBezTo>
                  <a:pt x="1186339" y="727668"/>
                  <a:pt x="916491" y="655383"/>
                  <a:pt x="655845" y="707886"/>
                </a:cubicBezTo>
                <a:cubicBezTo>
                  <a:pt x="395199" y="760389"/>
                  <a:pt x="266137" y="706726"/>
                  <a:pt x="0" y="707886"/>
                </a:cubicBezTo>
                <a:cubicBezTo>
                  <a:pt x="-17416" y="576105"/>
                  <a:pt x="17434" y="482104"/>
                  <a:pt x="0" y="375180"/>
                </a:cubicBezTo>
                <a:cubicBezTo>
                  <a:pt x="-17434" y="268256"/>
                  <a:pt x="41369" y="95773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2 Evidence ⟿ Theory ⟿ Policy</a:t>
            </a:r>
            <a:endParaRPr lang="en-US" sz="4000" dirty="0">
              <a:latin typeface="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D8EE3B-C59F-66A1-07F9-71B38811A2CB}"/>
              </a:ext>
            </a:extLst>
          </p:cNvPr>
          <p:cNvSpPr txBox="1"/>
          <p:nvPr/>
        </p:nvSpPr>
        <p:spPr>
          <a:xfrm>
            <a:off x="3245596" y="2782669"/>
            <a:ext cx="3751233" cy="1292662"/>
          </a:xfrm>
          <a:custGeom>
            <a:avLst/>
            <a:gdLst>
              <a:gd name="connsiteX0" fmla="*/ 0 w 3751233"/>
              <a:gd name="connsiteY0" fmla="*/ 0 h 1292662"/>
              <a:gd name="connsiteX1" fmla="*/ 498378 w 3751233"/>
              <a:gd name="connsiteY1" fmla="*/ 0 h 1292662"/>
              <a:gd name="connsiteX2" fmla="*/ 921732 w 3751233"/>
              <a:gd name="connsiteY2" fmla="*/ 0 h 1292662"/>
              <a:gd name="connsiteX3" fmla="*/ 1532647 w 3751233"/>
              <a:gd name="connsiteY3" fmla="*/ 0 h 1292662"/>
              <a:gd name="connsiteX4" fmla="*/ 2031025 w 3751233"/>
              <a:gd name="connsiteY4" fmla="*/ 0 h 1292662"/>
              <a:gd name="connsiteX5" fmla="*/ 2529403 w 3751233"/>
              <a:gd name="connsiteY5" fmla="*/ 0 h 1292662"/>
              <a:gd name="connsiteX6" fmla="*/ 3140318 w 3751233"/>
              <a:gd name="connsiteY6" fmla="*/ 0 h 1292662"/>
              <a:gd name="connsiteX7" fmla="*/ 3751233 w 3751233"/>
              <a:gd name="connsiteY7" fmla="*/ 0 h 1292662"/>
              <a:gd name="connsiteX8" fmla="*/ 3751233 w 3751233"/>
              <a:gd name="connsiteY8" fmla="*/ 456741 h 1292662"/>
              <a:gd name="connsiteX9" fmla="*/ 3751233 w 3751233"/>
              <a:gd name="connsiteY9" fmla="*/ 861775 h 1292662"/>
              <a:gd name="connsiteX10" fmla="*/ 3751233 w 3751233"/>
              <a:gd name="connsiteY10" fmla="*/ 1292662 h 1292662"/>
              <a:gd name="connsiteX11" fmla="*/ 3215343 w 3751233"/>
              <a:gd name="connsiteY11" fmla="*/ 1292662 h 1292662"/>
              <a:gd name="connsiteX12" fmla="*/ 2716964 w 3751233"/>
              <a:gd name="connsiteY12" fmla="*/ 1292662 h 1292662"/>
              <a:gd name="connsiteX13" fmla="*/ 2106049 w 3751233"/>
              <a:gd name="connsiteY13" fmla="*/ 1292662 h 1292662"/>
              <a:gd name="connsiteX14" fmla="*/ 1495134 w 3751233"/>
              <a:gd name="connsiteY14" fmla="*/ 1292662 h 1292662"/>
              <a:gd name="connsiteX15" fmla="*/ 1034269 w 3751233"/>
              <a:gd name="connsiteY15" fmla="*/ 1292662 h 1292662"/>
              <a:gd name="connsiteX16" fmla="*/ 498378 w 3751233"/>
              <a:gd name="connsiteY16" fmla="*/ 1292662 h 1292662"/>
              <a:gd name="connsiteX17" fmla="*/ 0 w 3751233"/>
              <a:gd name="connsiteY17" fmla="*/ 1292662 h 1292662"/>
              <a:gd name="connsiteX18" fmla="*/ 0 w 3751233"/>
              <a:gd name="connsiteY18" fmla="*/ 861775 h 1292662"/>
              <a:gd name="connsiteX19" fmla="*/ 0 w 3751233"/>
              <a:gd name="connsiteY19" fmla="*/ 456741 h 1292662"/>
              <a:gd name="connsiteX20" fmla="*/ 0 w 3751233"/>
              <a:gd name="connsiteY20" fmla="*/ 0 h 129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751233" h="1292662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97877" y="139957"/>
                  <a:pt x="3729386" y="290888"/>
                  <a:pt x="3751233" y="456741"/>
                </a:cubicBezTo>
                <a:cubicBezTo>
                  <a:pt x="3773080" y="622594"/>
                  <a:pt x="3741151" y="770379"/>
                  <a:pt x="3751233" y="861775"/>
                </a:cubicBezTo>
                <a:cubicBezTo>
                  <a:pt x="3761315" y="953171"/>
                  <a:pt x="3745718" y="1188568"/>
                  <a:pt x="3751233" y="1292662"/>
                </a:cubicBezTo>
                <a:cubicBezTo>
                  <a:pt x="3622025" y="1343070"/>
                  <a:pt x="3454942" y="1237662"/>
                  <a:pt x="3215343" y="1292662"/>
                </a:cubicBezTo>
                <a:cubicBezTo>
                  <a:pt x="2975744" y="1347662"/>
                  <a:pt x="2941844" y="1253337"/>
                  <a:pt x="2716964" y="1292662"/>
                </a:cubicBezTo>
                <a:cubicBezTo>
                  <a:pt x="2492084" y="1331987"/>
                  <a:pt x="2322715" y="1253774"/>
                  <a:pt x="2106049" y="1292662"/>
                </a:cubicBezTo>
                <a:cubicBezTo>
                  <a:pt x="1889384" y="1331550"/>
                  <a:pt x="1775035" y="1242439"/>
                  <a:pt x="1495134" y="1292662"/>
                </a:cubicBezTo>
                <a:cubicBezTo>
                  <a:pt x="1215233" y="1342885"/>
                  <a:pt x="1222483" y="1260261"/>
                  <a:pt x="1034269" y="1292662"/>
                </a:cubicBezTo>
                <a:cubicBezTo>
                  <a:pt x="846055" y="1325063"/>
                  <a:pt x="671637" y="1243696"/>
                  <a:pt x="498378" y="1292662"/>
                </a:cubicBezTo>
                <a:cubicBezTo>
                  <a:pt x="325119" y="1341628"/>
                  <a:pt x="207138" y="1265977"/>
                  <a:pt x="0" y="1292662"/>
                </a:cubicBezTo>
                <a:cubicBezTo>
                  <a:pt x="-14204" y="1152744"/>
                  <a:pt x="3800" y="1037795"/>
                  <a:pt x="0" y="861775"/>
                </a:cubicBezTo>
                <a:cubicBezTo>
                  <a:pt x="-3800" y="685755"/>
                  <a:pt x="47501" y="602357"/>
                  <a:pt x="0" y="456741"/>
                </a:cubicBezTo>
                <a:cubicBezTo>
                  <a:pt x="-47501" y="311125"/>
                  <a:pt x="52279" y="13131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dirty="0">
                <a:latin typeface=""/>
              </a:rPr>
              <a:t>Flood →</a:t>
            </a:r>
          </a:p>
          <a:p>
            <a:pPr algn="r"/>
            <a:r>
              <a:rPr lang="en-US" sz="2600" dirty="0">
                <a:latin typeface=""/>
              </a:rPr>
              <a:t>Arguments →</a:t>
            </a:r>
          </a:p>
          <a:p>
            <a:pPr algn="r"/>
            <a:r>
              <a:rPr lang="en-US" sz="2600" dirty="0">
                <a:latin typeface=""/>
              </a:rPr>
              <a:t>Imitate Extremism →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09CC49-C7D8-B066-CC7C-ECD7E455D4EF}"/>
              </a:ext>
            </a:extLst>
          </p:cNvPr>
          <p:cNvSpPr txBox="1"/>
          <p:nvPr/>
        </p:nvSpPr>
        <p:spPr>
          <a:xfrm>
            <a:off x="6996829" y="3013501"/>
            <a:ext cx="2343749" cy="830997"/>
          </a:xfrm>
          <a:custGeom>
            <a:avLst/>
            <a:gdLst>
              <a:gd name="connsiteX0" fmla="*/ 0 w 2343749"/>
              <a:gd name="connsiteY0" fmla="*/ 0 h 830997"/>
              <a:gd name="connsiteX1" fmla="*/ 562500 w 2343749"/>
              <a:gd name="connsiteY1" fmla="*/ 0 h 830997"/>
              <a:gd name="connsiteX2" fmla="*/ 1078125 w 2343749"/>
              <a:gd name="connsiteY2" fmla="*/ 0 h 830997"/>
              <a:gd name="connsiteX3" fmla="*/ 1710937 w 2343749"/>
              <a:gd name="connsiteY3" fmla="*/ 0 h 830997"/>
              <a:gd name="connsiteX4" fmla="*/ 2343749 w 2343749"/>
              <a:gd name="connsiteY4" fmla="*/ 0 h 830997"/>
              <a:gd name="connsiteX5" fmla="*/ 2343749 w 2343749"/>
              <a:gd name="connsiteY5" fmla="*/ 407189 h 830997"/>
              <a:gd name="connsiteX6" fmla="*/ 2343749 w 2343749"/>
              <a:gd name="connsiteY6" fmla="*/ 830997 h 830997"/>
              <a:gd name="connsiteX7" fmla="*/ 1757812 w 2343749"/>
              <a:gd name="connsiteY7" fmla="*/ 830997 h 830997"/>
              <a:gd name="connsiteX8" fmla="*/ 1125000 w 2343749"/>
              <a:gd name="connsiteY8" fmla="*/ 830997 h 830997"/>
              <a:gd name="connsiteX9" fmla="*/ 609375 w 2343749"/>
              <a:gd name="connsiteY9" fmla="*/ 830997 h 830997"/>
              <a:gd name="connsiteX10" fmla="*/ 0 w 2343749"/>
              <a:gd name="connsiteY10" fmla="*/ 830997 h 830997"/>
              <a:gd name="connsiteX11" fmla="*/ 0 w 2343749"/>
              <a:gd name="connsiteY11" fmla="*/ 415499 h 830997"/>
              <a:gd name="connsiteX12" fmla="*/ 0 w 2343749"/>
              <a:gd name="connsiteY12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43749" h="830997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89657" y="98428"/>
                  <a:pt x="2341132" y="214389"/>
                  <a:pt x="2343749" y="407189"/>
                </a:cubicBezTo>
                <a:cubicBezTo>
                  <a:pt x="2346366" y="599989"/>
                  <a:pt x="2330531" y="670006"/>
                  <a:pt x="2343749" y="830997"/>
                </a:cubicBezTo>
                <a:cubicBezTo>
                  <a:pt x="2070509" y="890509"/>
                  <a:pt x="2038355" y="773639"/>
                  <a:pt x="1757812" y="830997"/>
                </a:cubicBezTo>
                <a:cubicBezTo>
                  <a:pt x="1477269" y="888355"/>
                  <a:pt x="1289379" y="826805"/>
                  <a:pt x="1125000" y="830997"/>
                </a:cubicBezTo>
                <a:cubicBezTo>
                  <a:pt x="960621" y="835189"/>
                  <a:pt x="775799" y="774040"/>
                  <a:pt x="609375" y="830997"/>
                </a:cubicBezTo>
                <a:cubicBezTo>
                  <a:pt x="442952" y="887954"/>
                  <a:pt x="138085" y="789409"/>
                  <a:pt x="0" y="830997"/>
                </a:cubicBezTo>
                <a:cubicBezTo>
                  <a:pt x="-840" y="736052"/>
                  <a:pt x="858" y="534189"/>
                  <a:pt x="0" y="415499"/>
                </a:cubicBezTo>
                <a:cubicBezTo>
                  <a:pt x="-858" y="296809"/>
                  <a:pt x="40441" y="115843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Online </a:t>
            </a:r>
          </a:p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Conversation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758AF-CB11-9034-5A88-25DF55E6B469}"/>
              </a:ext>
            </a:extLst>
          </p:cNvPr>
          <p:cNvSpPr txBox="1"/>
          <p:nvPr/>
        </p:nvSpPr>
        <p:spPr>
          <a:xfrm>
            <a:off x="9855835" y="3428999"/>
            <a:ext cx="2897786" cy="892552"/>
          </a:xfrm>
          <a:custGeom>
            <a:avLst/>
            <a:gdLst>
              <a:gd name="connsiteX0" fmla="*/ 0 w 2897786"/>
              <a:gd name="connsiteY0" fmla="*/ 0 h 892552"/>
              <a:gd name="connsiteX1" fmla="*/ 550579 w 2897786"/>
              <a:gd name="connsiteY1" fmla="*/ 0 h 892552"/>
              <a:gd name="connsiteX2" fmla="*/ 1043203 w 2897786"/>
              <a:gd name="connsiteY2" fmla="*/ 0 h 892552"/>
              <a:gd name="connsiteX3" fmla="*/ 1680716 w 2897786"/>
              <a:gd name="connsiteY3" fmla="*/ 0 h 892552"/>
              <a:gd name="connsiteX4" fmla="*/ 2231295 w 2897786"/>
              <a:gd name="connsiteY4" fmla="*/ 0 h 892552"/>
              <a:gd name="connsiteX5" fmla="*/ 2897786 w 2897786"/>
              <a:gd name="connsiteY5" fmla="*/ 0 h 892552"/>
              <a:gd name="connsiteX6" fmla="*/ 2897786 w 2897786"/>
              <a:gd name="connsiteY6" fmla="*/ 464127 h 892552"/>
              <a:gd name="connsiteX7" fmla="*/ 2897786 w 2897786"/>
              <a:gd name="connsiteY7" fmla="*/ 892552 h 892552"/>
              <a:gd name="connsiteX8" fmla="*/ 2318229 w 2897786"/>
              <a:gd name="connsiteY8" fmla="*/ 892552 h 892552"/>
              <a:gd name="connsiteX9" fmla="*/ 1825605 w 2897786"/>
              <a:gd name="connsiteY9" fmla="*/ 892552 h 892552"/>
              <a:gd name="connsiteX10" fmla="*/ 1246048 w 2897786"/>
              <a:gd name="connsiteY10" fmla="*/ 892552 h 892552"/>
              <a:gd name="connsiteX11" fmla="*/ 666491 w 2897786"/>
              <a:gd name="connsiteY11" fmla="*/ 892552 h 892552"/>
              <a:gd name="connsiteX12" fmla="*/ 0 w 2897786"/>
              <a:gd name="connsiteY12" fmla="*/ 892552 h 892552"/>
              <a:gd name="connsiteX13" fmla="*/ 0 w 2897786"/>
              <a:gd name="connsiteY13" fmla="*/ 428425 h 892552"/>
              <a:gd name="connsiteX14" fmla="*/ 0 w 2897786"/>
              <a:gd name="connsiteY14" fmla="*/ 0 h 89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97786" h="892552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07190" y="105594"/>
                  <a:pt x="2863403" y="365334"/>
                  <a:pt x="2897786" y="464127"/>
                </a:cubicBezTo>
                <a:cubicBezTo>
                  <a:pt x="2932169" y="562920"/>
                  <a:pt x="2862058" y="787560"/>
                  <a:pt x="2897786" y="892552"/>
                </a:cubicBezTo>
                <a:cubicBezTo>
                  <a:pt x="2741117" y="895032"/>
                  <a:pt x="2555248" y="891967"/>
                  <a:pt x="2318229" y="892552"/>
                </a:cubicBezTo>
                <a:cubicBezTo>
                  <a:pt x="2081210" y="893137"/>
                  <a:pt x="1988047" y="847657"/>
                  <a:pt x="1825605" y="892552"/>
                </a:cubicBezTo>
                <a:cubicBezTo>
                  <a:pt x="1663163" y="937447"/>
                  <a:pt x="1412506" y="853662"/>
                  <a:pt x="1246048" y="892552"/>
                </a:cubicBezTo>
                <a:cubicBezTo>
                  <a:pt x="1079590" y="931442"/>
                  <a:pt x="955696" y="843776"/>
                  <a:pt x="666491" y="892552"/>
                </a:cubicBezTo>
                <a:cubicBezTo>
                  <a:pt x="377286" y="941328"/>
                  <a:pt x="298806" y="864727"/>
                  <a:pt x="0" y="892552"/>
                </a:cubicBezTo>
                <a:cubicBezTo>
                  <a:pt x="-52697" y="742506"/>
                  <a:pt x="46979" y="633202"/>
                  <a:pt x="0" y="428425"/>
                </a:cubicBezTo>
                <a:cubicBezTo>
                  <a:pt x="-46979" y="223648"/>
                  <a:pt x="3270" y="18609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600" dirty="0">
                <a:latin typeface=""/>
              </a:rPr>
              <a:t>Users switch</a:t>
            </a:r>
          </a:p>
          <a:p>
            <a:pPr marL="0" indent="0">
              <a:buNone/>
            </a:pPr>
            <a:r>
              <a:rPr lang="en-US" sz="2600" dirty="0">
                <a:latin typeface=""/>
              </a:rPr>
              <a:t>the topic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74E52A-67F1-8ED6-C9AE-A792EB440E08}"/>
              </a:ext>
            </a:extLst>
          </p:cNvPr>
          <p:cNvSpPr txBox="1"/>
          <p:nvPr/>
        </p:nvSpPr>
        <p:spPr>
          <a:xfrm>
            <a:off x="9340578" y="2751891"/>
            <a:ext cx="2897786" cy="523220"/>
          </a:xfrm>
          <a:custGeom>
            <a:avLst/>
            <a:gdLst>
              <a:gd name="connsiteX0" fmla="*/ 0 w 2897786"/>
              <a:gd name="connsiteY0" fmla="*/ 0 h 523220"/>
              <a:gd name="connsiteX1" fmla="*/ 550579 w 2897786"/>
              <a:gd name="connsiteY1" fmla="*/ 0 h 523220"/>
              <a:gd name="connsiteX2" fmla="*/ 1043203 w 2897786"/>
              <a:gd name="connsiteY2" fmla="*/ 0 h 523220"/>
              <a:gd name="connsiteX3" fmla="*/ 1680716 w 2897786"/>
              <a:gd name="connsiteY3" fmla="*/ 0 h 523220"/>
              <a:gd name="connsiteX4" fmla="*/ 2231295 w 2897786"/>
              <a:gd name="connsiteY4" fmla="*/ 0 h 523220"/>
              <a:gd name="connsiteX5" fmla="*/ 2897786 w 2897786"/>
              <a:gd name="connsiteY5" fmla="*/ 0 h 523220"/>
              <a:gd name="connsiteX6" fmla="*/ 2897786 w 2897786"/>
              <a:gd name="connsiteY6" fmla="*/ 523220 h 523220"/>
              <a:gd name="connsiteX7" fmla="*/ 2318229 w 2897786"/>
              <a:gd name="connsiteY7" fmla="*/ 523220 h 523220"/>
              <a:gd name="connsiteX8" fmla="*/ 1680716 w 2897786"/>
              <a:gd name="connsiteY8" fmla="*/ 523220 h 523220"/>
              <a:gd name="connsiteX9" fmla="*/ 1188092 w 2897786"/>
              <a:gd name="connsiteY9" fmla="*/ 523220 h 523220"/>
              <a:gd name="connsiteX10" fmla="*/ 608535 w 2897786"/>
              <a:gd name="connsiteY10" fmla="*/ 523220 h 523220"/>
              <a:gd name="connsiteX11" fmla="*/ 0 w 2897786"/>
              <a:gd name="connsiteY11" fmla="*/ 523220 h 523220"/>
              <a:gd name="connsiteX12" fmla="*/ 0 w 2897786"/>
              <a:gd name="connsiteY12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97786" h="523220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46854" y="196768"/>
                  <a:pt x="2841995" y="382671"/>
                  <a:pt x="2897786" y="523220"/>
                </a:cubicBezTo>
                <a:cubicBezTo>
                  <a:pt x="2630478" y="529115"/>
                  <a:pt x="2537550" y="511419"/>
                  <a:pt x="2318229" y="523220"/>
                </a:cubicBezTo>
                <a:cubicBezTo>
                  <a:pt x="2098908" y="535021"/>
                  <a:pt x="1842349" y="474487"/>
                  <a:pt x="1680716" y="523220"/>
                </a:cubicBezTo>
                <a:cubicBezTo>
                  <a:pt x="1519083" y="571953"/>
                  <a:pt x="1350534" y="478325"/>
                  <a:pt x="1188092" y="523220"/>
                </a:cubicBezTo>
                <a:cubicBezTo>
                  <a:pt x="1025650" y="568115"/>
                  <a:pt x="774993" y="484330"/>
                  <a:pt x="608535" y="523220"/>
                </a:cubicBezTo>
                <a:cubicBezTo>
                  <a:pt x="442077" y="562110"/>
                  <a:pt x="190664" y="509616"/>
                  <a:pt x="0" y="523220"/>
                </a:cubicBezTo>
                <a:cubicBezTo>
                  <a:pt x="-23839" y="301885"/>
                  <a:pt x="37804" y="22853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b="1" dirty="0">
                <a:latin typeface=""/>
              </a:rPr>
              <a:t>⟿ </a:t>
            </a:r>
            <a:r>
              <a:rPr lang="en-US" sz="2600" dirty="0">
                <a:latin typeface=""/>
              </a:rPr>
              <a:t>Users leave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7BC0A2-E0A8-1F07-CD9F-6F84F526D36E}"/>
              </a:ext>
            </a:extLst>
          </p:cNvPr>
          <p:cNvSpPr txBox="1"/>
          <p:nvPr/>
        </p:nvSpPr>
        <p:spPr>
          <a:xfrm>
            <a:off x="9340578" y="3552111"/>
            <a:ext cx="7232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"/>
              </a:rPr>
              <a:t>⟿</a:t>
            </a:r>
            <a:endParaRPr lang="en-US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79E901-3156-8CBB-2026-2ADE26B553B7}"/>
              </a:ext>
            </a:extLst>
          </p:cNvPr>
          <p:cNvSpPr txBox="1"/>
          <p:nvPr/>
        </p:nvSpPr>
        <p:spPr>
          <a:xfrm>
            <a:off x="3020257" y="3995394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DF0AA8-3751-D8E1-D6B7-FEA2A2DA3F4F}"/>
              </a:ext>
            </a:extLst>
          </p:cNvPr>
          <p:cNvSpPr txBox="1"/>
          <p:nvPr/>
        </p:nvSpPr>
        <p:spPr>
          <a:xfrm>
            <a:off x="8200993" y="4229217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245AA5-3075-CE68-C48C-7524D986E234}"/>
              </a:ext>
            </a:extLst>
          </p:cNvPr>
          <p:cNvSpPr txBox="1"/>
          <p:nvPr/>
        </p:nvSpPr>
        <p:spPr>
          <a:xfrm>
            <a:off x="644218" y="2602296"/>
            <a:ext cx="2343749" cy="830997"/>
          </a:xfrm>
          <a:custGeom>
            <a:avLst/>
            <a:gdLst>
              <a:gd name="connsiteX0" fmla="*/ 0 w 2343749"/>
              <a:gd name="connsiteY0" fmla="*/ 0 h 830997"/>
              <a:gd name="connsiteX1" fmla="*/ 562500 w 2343749"/>
              <a:gd name="connsiteY1" fmla="*/ 0 h 830997"/>
              <a:gd name="connsiteX2" fmla="*/ 1078125 w 2343749"/>
              <a:gd name="connsiteY2" fmla="*/ 0 h 830997"/>
              <a:gd name="connsiteX3" fmla="*/ 1710937 w 2343749"/>
              <a:gd name="connsiteY3" fmla="*/ 0 h 830997"/>
              <a:gd name="connsiteX4" fmla="*/ 2343749 w 2343749"/>
              <a:gd name="connsiteY4" fmla="*/ 0 h 830997"/>
              <a:gd name="connsiteX5" fmla="*/ 2343749 w 2343749"/>
              <a:gd name="connsiteY5" fmla="*/ 407189 h 830997"/>
              <a:gd name="connsiteX6" fmla="*/ 2343749 w 2343749"/>
              <a:gd name="connsiteY6" fmla="*/ 830997 h 830997"/>
              <a:gd name="connsiteX7" fmla="*/ 1757812 w 2343749"/>
              <a:gd name="connsiteY7" fmla="*/ 830997 h 830997"/>
              <a:gd name="connsiteX8" fmla="*/ 1125000 w 2343749"/>
              <a:gd name="connsiteY8" fmla="*/ 830997 h 830997"/>
              <a:gd name="connsiteX9" fmla="*/ 609375 w 2343749"/>
              <a:gd name="connsiteY9" fmla="*/ 830997 h 830997"/>
              <a:gd name="connsiteX10" fmla="*/ 0 w 2343749"/>
              <a:gd name="connsiteY10" fmla="*/ 830997 h 830997"/>
              <a:gd name="connsiteX11" fmla="*/ 0 w 2343749"/>
              <a:gd name="connsiteY11" fmla="*/ 415499 h 830997"/>
              <a:gd name="connsiteX12" fmla="*/ 0 w 2343749"/>
              <a:gd name="connsiteY12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43749" h="830997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89657" y="98428"/>
                  <a:pt x="2341132" y="214389"/>
                  <a:pt x="2343749" y="407189"/>
                </a:cubicBezTo>
                <a:cubicBezTo>
                  <a:pt x="2346366" y="599989"/>
                  <a:pt x="2330531" y="670006"/>
                  <a:pt x="2343749" y="830997"/>
                </a:cubicBezTo>
                <a:cubicBezTo>
                  <a:pt x="2070509" y="890509"/>
                  <a:pt x="2038355" y="773639"/>
                  <a:pt x="1757812" y="830997"/>
                </a:cubicBezTo>
                <a:cubicBezTo>
                  <a:pt x="1477269" y="888355"/>
                  <a:pt x="1289379" y="826805"/>
                  <a:pt x="1125000" y="830997"/>
                </a:cubicBezTo>
                <a:cubicBezTo>
                  <a:pt x="960621" y="835189"/>
                  <a:pt x="775799" y="774040"/>
                  <a:pt x="609375" y="830997"/>
                </a:cubicBezTo>
                <a:cubicBezTo>
                  <a:pt x="442952" y="887954"/>
                  <a:pt x="138085" y="789409"/>
                  <a:pt x="0" y="830997"/>
                </a:cubicBezTo>
                <a:cubicBezTo>
                  <a:pt x="-840" y="736052"/>
                  <a:pt x="858" y="534189"/>
                  <a:pt x="0" y="415499"/>
                </a:cubicBezTo>
                <a:cubicBezTo>
                  <a:pt x="-858" y="296809"/>
                  <a:pt x="40441" y="115843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Initial</a:t>
            </a:r>
          </a:p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Goals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78D46D-5C4C-9727-1024-C05EC5178330}"/>
              </a:ext>
            </a:extLst>
          </p:cNvPr>
          <p:cNvSpPr txBox="1"/>
          <p:nvPr/>
        </p:nvSpPr>
        <p:spPr>
          <a:xfrm>
            <a:off x="644218" y="4111773"/>
            <a:ext cx="2343749" cy="461665"/>
          </a:xfrm>
          <a:custGeom>
            <a:avLst/>
            <a:gdLst>
              <a:gd name="connsiteX0" fmla="*/ 0 w 2343749"/>
              <a:gd name="connsiteY0" fmla="*/ 0 h 461665"/>
              <a:gd name="connsiteX1" fmla="*/ 562500 w 2343749"/>
              <a:gd name="connsiteY1" fmla="*/ 0 h 461665"/>
              <a:gd name="connsiteX2" fmla="*/ 1078125 w 2343749"/>
              <a:gd name="connsiteY2" fmla="*/ 0 h 461665"/>
              <a:gd name="connsiteX3" fmla="*/ 1710937 w 2343749"/>
              <a:gd name="connsiteY3" fmla="*/ 0 h 461665"/>
              <a:gd name="connsiteX4" fmla="*/ 2343749 w 2343749"/>
              <a:gd name="connsiteY4" fmla="*/ 0 h 461665"/>
              <a:gd name="connsiteX5" fmla="*/ 2343749 w 2343749"/>
              <a:gd name="connsiteY5" fmla="*/ 461665 h 461665"/>
              <a:gd name="connsiteX6" fmla="*/ 1804687 w 2343749"/>
              <a:gd name="connsiteY6" fmla="*/ 461665 h 461665"/>
              <a:gd name="connsiteX7" fmla="*/ 1265624 w 2343749"/>
              <a:gd name="connsiteY7" fmla="*/ 461665 h 461665"/>
              <a:gd name="connsiteX8" fmla="*/ 632812 w 2343749"/>
              <a:gd name="connsiteY8" fmla="*/ 461665 h 461665"/>
              <a:gd name="connsiteX9" fmla="*/ 0 w 2343749"/>
              <a:gd name="connsiteY9" fmla="*/ 461665 h 461665"/>
              <a:gd name="connsiteX10" fmla="*/ 0 w 2343749"/>
              <a:gd name="connsiteY10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43749" h="461665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97788" y="167166"/>
                  <a:pt x="2306509" y="342841"/>
                  <a:pt x="2343749" y="461665"/>
                </a:cubicBezTo>
                <a:cubicBezTo>
                  <a:pt x="2222337" y="525017"/>
                  <a:pt x="1999049" y="461559"/>
                  <a:pt x="1804687" y="461665"/>
                </a:cubicBezTo>
                <a:cubicBezTo>
                  <a:pt x="1610325" y="461771"/>
                  <a:pt x="1452501" y="420171"/>
                  <a:pt x="1265624" y="461665"/>
                </a:cubicBezTo>
                <a:cubicBezTo>
                  <a:pt x="1078747" y="503159"/>
                  <a:pt x="797191" y="457473"/>
                  <a:pt x="632812" y="461665"/>
                </a:cubicBezTo>
                <a:cubicBezTo>
                  <a:pt x="468433" y="465857"/>
                  <a:pt x="253425" y="415182"/>
                  <a:pt x="0" y="461665"/>
                </a:cubicBezTo>
                <a:cubicBezTo>
                  <a:pt x="-7079" y="275849"/>
                  <a:pt x="43389" y="136500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Incentives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D8DDC31-5089-2C83-0121-89AE85E72348}"/>
              </a:ext>
            </a:extLst>
          </p:cNvPr>
          <p:cNvCxnSpPr>
            <a:cxnSpLocks/>
          </p:cNvCxnSpPr>
          <p:nvPr/>
        </p:nvCxnSpPr>
        <p:spPr>
          <a:xfrm>
            <a:off x="3574473" y="2385889"/>
            <a:ext cx="0" cy="2572790"/>
          </a:xfrm>
          <a:prstGeom prst="line">
            <a:avLst/>
          </a:prstGeom>
          <a:ln w="539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8A04FE0-92F1-7090-2E11-09B868A3D400}"/>
              </a:ext>
            </a:extLst>
          </p:cNvPr>
          <p:cNvSpPr txBox="1"/>
          <p:nvPr/>
        </p:nvSpPr>
        <p:spPr>
          <a:xfrm>
            <a:off x="-380456" y="4838191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Utility Function?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BA1926-F6B1-3BE8-C7E1-F1C7B4AA1E64}"/>
              </a:ext>
            </a:extLst>
          </p:cNvPr>
          <p:cNvSpPr txBox="1"/>
          <p:nvPr/>
        </p:nvSpPr>
        <p:spPr>
          <a:xfrm>
            <a:off x="8733903" y="177442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600" b="1" dirty="0">
                <a:solidFill>
                  <a:schemeClr val="accent2"/>
                </a:solidFill>
                <a:latin typeface=""/>
              </a:rPr>
              <a:t>This Paper</a:t>
            </a:r>
            <a:endParaRPr lang="en-US" sz="2600" dirty="0">
              <a:solidFill>
                <a:schemeClr val="accent2"/>
              </a:solidFill>
              <a:latin typeface="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36D002-6357-C91B-E13C-CE51100B7CC7}"/>
              </a:ext>
            </a:extLst>
          </p:cNvPr>
          <p:cNvSpPr/>
          <p:nvPr/>
        </p:nvSpPr>
        <p:spPr>
          <a:xfrm>
            <a:off x="214776" y="1990759"/>
            <a:ext cx="3134358" cy="3707477"/>
          </a:xfrm>
          <a:prstGeom prst="rect">
            <a:avLst/>
          </a:prstGeom>
          <a:solidFill>
            <a:schemeClr val="bg2">
              <a:lumMod val="50000"/>
              <a:alpha val="87965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2FCE3A-5136-1D0D-5447-6FABBA4A27D8}"/>
              </a:ext>
            </a:extLst>
          </p:cNvPr>
          <p:cNvSpPr/>
          <p:nvPr/>
        </p:nvSpPr>
        <p:spPr>
          <a:xfrm>
            <a:off x="3811620" y="2606436"/>
            <a:ext cx="2897784" cy="2131696"/>
          </a:xfrm>
          <a:prstGeom prst="rect">
            <a:avLst/>
          </a:prstGeom>
          <a:solidFill>
            <a:schemeClr val="bg2">
              <a:lumMod val="50000"/>
              <a:alpha val="87965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F8E968-6693-BC67-03B7-6A22B84B96D0}"/>
              </a:ext>
            </a:extLst>
          </p:cNvPr>
          <p:cNvSpPr/>
          <p:nvPr/>
        </p:nvSpPr>
        <p:spPr>
          <a:xfrm>
            <a:off x="9206278" y="2606436"/>
            <a:ext cx="2897784" cy="2131696"/>
          </a:xfrm>
          <a:prstGeom prst="rect">
            <a:avLst/>
          </a:prstGeom>
          <a:solidFill>
            <a:srgbClr val="FF0000">
              <a:alpha val="1468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49477E-3F91-17F8-7704-5F71CCB459C7}"/>
              </a:ext>
            </a:extLst>
          </p:cNvPr>
          <p:cNvSpPr txBox="1"/>
          <p:nvPr/>
        </p:nvSpPr>
        <p:spPr>
          <a:xfrm>
            <a:off x="5385172" y="5403284"/>
            <a:ext cx="656705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effectLst/>
                <a:latin typeface=""/>
              </a:rPr>
              <a:t>My Goal:</a:t>
            </a:r>
          </a:p>
          <a:p>
            <a:r>
              <a:rPr lang="en-US" sz="2800" dirty="0">
                <a:effectLst/>
                <a:latin typeface=""/>
              </a:rPr>
              <a:t>Estimate the overall observed effects of troll interventions </a:t>
            </a:r>
          </a:p>
        </p:txBody>
      </p:sp>
    </p:spTree>
    <p:extLst>
      <p:ext uri="{BB962C8B-B14F-4D97-AF65-F5344CB8AC3E}">
        <p14:creationId xmlns:p14="http://schemas.microsoft.com/office/powerpoint/2010/main" val="3942494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7347301" cy="707886"/>
          </a:xfrm>
          <a:custGeom>
            <a:avLst/>
            <a:gdLst>
              <a:gd name="connsiteX0" fmla="*/ 0 w 7347301"/>
              <a:gd name="connsiteY0" fmla="*/ 0 h 707886"/>
              <a:gd name="connsiteX1" fmla="*/ 491704 w 7347301"/>
              <a:gd name="connsiteY1" fmla="*/ 0 h 707886"/>
              <a:gd name="connsiteX2" fmla="*/ 836462 w 7347301"/>
              <a:gd name="connsiteY2" fmla="*/ 0 h 707886"/>
              <a:gd name="connsiteX3" fmla="*/ 1548585 w 7347301"/>
              <a:gd name="connsiteY3" fmla="*/ 0 h 707886"/>
              <a:gd name="connsiteX4" fmla="*/ 2040289 w 7347301"/>
              <a:gd name="connsiteY4" fmla="*/ 0 h 707886"/>
              <a:gd name="connsiteX5" fmla="*/ 2531993 w 7347301"/>
              <a:gd name="connsiteY5" fmla="*/ 0 h 707886"/>
              <a:gd name="connsiteX6" fmla="*/ 3244116 w 7347301"/>
              <a:gd name="connsiteY6" fmla="*/ 0 h 707886"/>
              <a:gd name="connsiteX7" fmla="*/ 3662347 w 7347301"/>
              <a:gd name="connsiteY7" fmla="*/ 0 h 707886"/>
              <a:gd name="connsiteX8" fmla="*/ 4374470 w 7347301"/>
              <a:gd name="connsiteY8" fmla="*/ 0 h 707886"/>
              <a:gd name="connsiteX9" fmla="*/ 5086593 w 7347301"/>
              <a:gd name="connsiteY9" fmla="*/ 0 h 707886"/>
              <a:gd name="connsiteX10" fmla="*/ 5651770 w 7347301"/>
              <a:gd name="connsiteY10" fmla="*/ 0 h 707886"/>
              <a:gd name="connsiteX11" fmla="*/ 6363893 w 7347301"/>
              <a:gd name="connsiteY11" fmla="*/ 0 h 707886"/>
              <a:gd name="connsiteX12" fmla="*/ 6855597 w 7347301"/>
              <a:gd name="connsiteY12" fmla="*/ 0 h 707886"/>
              <a:gd name="connsiteX13" fmla="*/ 7347301 w 7347301"/>
              <a:gd name="connsiteY13" fmla="*/ 0 h 707886"/>
              <a:gd name="connsiteX14" fmla="*/ 7347301 w 7347301"/>
              <a:gd name="connsiteY14" fmla="*/ 361022 h 707886"/>
              <a:gd name="connsiteX15" fmla="*/ 7347301 w 7347301"/>
              <a:gd name="connsiteY15" fmla="*/ 707886 h 707886"/>
              <a:gd name="connsiteX16" fmla="*/ 6782124 w 7347301"/>
              <a:gd name="connsiteY16" fmla="*/ 707886 h 707886"/>
              <a:gd name="connsiteX17" fmla="*/ 6070001 w 7347301"/>
              <a:gd name="connsiteY17" fmla="*/ 707886 h 707886"/>
              <a:gd name="connsiteX18" fmla="*/ 5504824 w 7347301"/>
              <a:gd name="connsiteY18" fmla="*/ 707886 h 707886"/>
              <a:gd name="connsiteX19" fmla="*/ 5160066 w 7347301"/>
              <a:gd name="connsiteY19" fmla="*/ 707886 h 707886"/>
              <a:gd name="connsiteX20" fmla="*/ 4741835 w 7347301"/>
              <a:gd name="connsiteY20" fmla="*/ 707886 h 707886"/>
              <a:gd name="connsiteX21" fmla="*/ 4029712 w 7347301"/>
              <a:gd name="connsiteY21" fmla="*/ 707886 h 707886"/>
              <a:gd name="connsiteX22" fmla="*/ 3464535 w 7347301"/>
              <a:gd name="connsiteY22" fmla="*/ 707886 h 707886"/>
              <a:gd name="connsiteX23" fmla="*/ 3046304 w 7347301"/>
              <a:gd name="connsiteY23" fmla="*/ 707886 h 707886"/>
              <a:gd name="connsiteX24" fmla="*/ 2481127 w 7347301"/>
              <a:gd name="connsiteY24" fmla="*/ 707886 h 707886"/>
              <a:gd name="connsiteX25" fmla="*/ 2136369 w 7347301"/>
              <a:gd name="connsiteY25" fmla="*/ 707886 h 707886"/>
              <a:gd name="connsiteX26" fmla="*/ 1791611 w 7347301"/>
              <a:gd name="connsiteY26" fmla="*/ 707886 h 707886"/>
              <a:gd name="connsiteX27" fmla="*/ 1226434 w 7347301"/>
              <a:gd name="connsiteY27" fmla="*/ 707886 h 707886"/>
              <a:gd name="connsiteX28" fmla="*/ 808203 w 7347301"/>
              <a:gd name="connsiteY28" fmla="*/ 707886 h 707886"/>
              <a:gd name="connsiteX29" fmla="*/ 0 w 7347301"/>
              <a:gd name="connsiteY29" fmla="*/ 707886 h 707886"/>
              <a:gd name="connsiteX30" fmla="*/ 0 w 7347301"/>
              <a:gd name="connsiteY30" fmla="*/ 368101 h 707886"/>
              <a:gd name="connsiteX31" fmla="*/ 0 w 7347301"/>
              <a:gd name="connsiteY31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7347301" h="707886" extrusionOk="0">
                <a:moveTo>
                  <a:pt x="0" y="0"/>
                </a:moveTo>
                <a:cubicBezTo>
                  <a:pt x="188798" y="-19100"/>
                  <a:pt x="383030" y="48024"/>
                  <a:pt x="491704" y="0"/>
                </a:cubicBezTo>
                <a:cubicBezTo>
                  <a:pt x="600378" y="-48024"/>
                  <a:pt x="728931" y="3335"/>
                  <a:pt x="836462" y="0"/>
                </a:cubicBezTo>
                <a:cubicBezTo>
                  <a:pt x="943993" y="-3335"/>
                  <a:pt x="1406008" y="13716"/>
                  <a:pt x="1548585" y="0"/>
                </a:cubicBezTo>
                <a:cubicBezTo>
                  <a:pt x="1691162" y="-13716"/>
                  <a:pt x="1888708" y="10002"/>
                  <a:pt x="2040289" y="0"/>
                </a:cubicBezTo>
                <a:cubicBezTo>
                  <a:pt x="2191870" y="-10002"/>
                  <a:pt x="2289188" y="30774"/>
                  <a:pt x="2531993" y="0"/>
                </a:cubicBezTo>
                <a:cubicBezTo>
                  <a:pt x="2774798" y="-30774"/>
                  <a:pt x="2981606" y="46023"/>
                  <a:pt x="3244116" y="0"/>
                </a:cubicBezTo>
                <a:cubicBezTo>
                  <a:pt x="3506626" y="-46023"/>
                  <a:pt x="3488773" y="23675"/>
                  <a:pt x="3662347" y="0"/>
                </a:cubicBezTo>
                <a:cubicBezTo>
                  <a:pt x="3835921" y="-23675"/>
                  <a:pt x="4059958" y="19956"/>
                  <a:pt x="4374470" y="0"/>
                </a:cubicBezTo>
                <a:cubicBezTo>
                  <a:pt x="4688982" y="-19956"/>
                  <a:pt x="4907526" y="47055"/>
                  <a:pt x="5086593" y="0"/>
                </a:cubicBezTo>
                <a:cubicBezTo>
                  <a:pt x="5265660" y="-47055"/>
                  <a:pt x="5519221" y="3854"/>
                  <a:pt x="5651770" y="0"/>
                </a:cubicBezTo>
                <a:cubicBezTo>
                  <a:pt x="5784319" y="-3854"/>
                  <a:pt x="6020801" y="3402"/>
                  <a:pt x="6363893" y="0"/>
                </a:cubicBezTo>
                <a:cubicBezTo>
                  <a:pt x="6706985" y="-3402"/>
                  <a:pt x="6693135" y="11157"/>
                  <a:pt x="6855597" y="0"/>
                </a:cubicBezTo>
                <a:cubicBezTo>
                  <a:pt x="7018059" y="-11157"/>
                  <a:pt x="7236673" y="44714"/>
                  <a:pt x="7347301" y="0"/>
                </a:cubicBezTo>
                <a:cubicBezTo>
                  <a:pt x="7366878" y="102742"/>
                  <a:pt x="7334070" y="276083"/>
                  <a:pt x="7347301" y="361022"/>
                </a:cubicBezTo>
                <a:cubicBezTo>
                  <a:pt x="7360532" y="445961"/>
                  <a:pt x="7330372" y="599201"/>
                  <a:pt x="7347301" y="707886"/>
                </a:cubicBezTo>
                <a:cubicBezTo>
                  <a:pt x="7219262" y="710489"/>
                  <a:pt x="6991192" y="694717"/>
                  <a:pt x="6782124" y="707886"/>
                </a:cubicBezTo>
                <a:cubicBezTo>
                  <a:pt x="6573056" y="721055"/>
                  <a:pt x="6231187" y="677936"/>
                  <a:pt x="6070001" y="707886"/>
                </a:cubicBezTo>
                <a:cubicBezTo>
                  <a:pt x="5908815" y="737836"/>
                  <a:pt x="5706137" y="642995"/>
                  <a:pt x="5504824" y="707886"/>
                </a:cubicBezTo>
                <a:cubicBezTo>
                  <a:pt x="5303511" y="772777"/>
                  <a:pt x="5241609" y="691155"/>
                  <a:pt x="5160066" y="707886"/>
                </a:cubicBezTo>
                <a:cubicBezTo>
                  <a:pt x="5078523" y="724617"/>
                  <a:pt x="4917891" y="691688"/>
                  <a:pt x="4741835" y="707886"/>
                </a:cubicBezTo>
                <a:cubicBezTo>
                  <a:pt x="4565779" y="724084"/>
                  <a:pt x="4305223" y="680826"/>
                  <a:pt x="4029712" y="707886"/>
                </a:cubicBezTo>
                <a:cubicBezTo>
                  <a:pt x="3754201" y="734946"/>
                  <a:pt x="3678896" y="653038"/>
                  <a:pt x="3464535" y="707886"/>
                </a:cubicBezTo>
                <a:cubicBezTo>
                  <a:pt x="3250174" y="762734"/>
                  <a:pt x="3138571" y="674751"/>
                  <a:pt x="3046304" y="707886"/>
                </a:cubicBezTo>
                <a:cubicBezTo>
                  <a:pt x="2954037" y="741021"/>
                  <a:pt x="2621895" y="698265"/>
                  <a:pt x="2481127" y="707886"/>
                </a:cubicBezTo>
                <a:cubicBezTo>
                  <a:pt x="2340359" y="717507"/>
                  <a:pt x="2229450" y="704494"/>
                  <a:pt x="2136369" y="707886"/>
                </a:cubicBezTo>
                <a:cubicBezTo>
                  <a:pt x="2043288" y="711278"/>
                  <a:pt x="1875193" y="699190"/>
                  <a:pt x="1791611" y="707886"/>
                </a:cubicBezTo>
                <a:cubicBezTo>
                  <a:pt x="1708029" y="716582"/>
                  <a:pt x="1389582" y="685529"/>
                  <a:pt x="1226434" y="707886"/>
                </a:cubicBezTo>
                <a:cubicBezTo>
                  <a:pt x="1063286" y="730243"/>
                  <a:pt x="902001" y="695842"/>
                  <a:pt x="808203" y="707886"/>
                </a:cubicBezTo>
                <a:cubicBezTo>
                  <a:pt x="714405" y="719930"/>
                  <a:pt x="164274" y="697578"/>
                  <a:pt x="0" y="707886"/>
                </a:cubicBezTo>
                <a:cubicBezTo>
                  <a:pt x="-35093" y="613484"/>
                  <a:pt x="11833" y="450171"/>
                  <a:pt x="0" y="368101"/>
                </a:cubicBezTo>
                <a:cubicBezTo>
                  <a:pt x="-11833" y="286031"/>
                  <a:pt x="20136" y="14354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Data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383534" y="1069994"/>
            <a:ext cx="5294251" cy="1668149"/>
          </a:xfrm>
          <a:custGeom>
            <a:avLst/>
            <a:gdLst>
              <a:gd name="connsiteX0" fmla="*/ 0 w 5294251"/>
              <a:gd name="connsiteY0" fmla="*/ 0 h 1668149"/>
              <a:gd name="connsiteX1" fmla="*/ 535308 w 5294251"/>
              <a:gd name="connsiteY1" fmla="*/ 0 h 1668149"/>
              <a:gd name="connsiteX2" fmla="*/ 964730 w 5294251"/>
              <a:gd name="connsiteY2" fmla="*/ 0 h 1668149"/>
              <a:gd name="connsiteX3" fmla="*/ 1658865 w 5294251"/>
              <a:gd name="connsiteY3" fmla="*/ 0 h 1668149"/>
              <a:gd name="connsiteX4" fmla="*/ 2194173 w 5294251"/>
              <a:gd name="connsiteY4" fmla="*/ 0 h 1668149"/>
              <a:gd name="connsiteX5" fmla="*/ 2729481 w 5294251"/>
              <a:gd name="connsiteY5" fmla="*/ 0 h 1668149"/>
              <a:gd name="connsiteX6" fmla="*/ 3423616 w 5294251"/>
              <a:gd name="connsiteY6" fmla="*/ 0 h 1668149"/>
              <a:gd name="connsiteX7" fmla="*/ 3905981 w 5294251"/>
              <a:gd name="connsiteY7" fmla="*/ 0 h 1668149"/>
              <a:gd name="connsiteX8" fmla="*/ 4600116 w 5294251"/>
              <a:gd name="connsiteY8" fmla="*/ 0 h 1668149"/>
              <a:gd name="connsiteX9" fmla="*/ 5294251 w 5294251"/>
              <a:gd name="connsiteY9" fmla="*/ 0 h 1668149"/>
              <a:gd name="connsiteX10" fmla="*/ 5294251 w 5294251"/>
              <a:gd name="connsiteY10" fmla="*/ 556050 h 1668149"/>
              <a:gd name="connsiteX11" fmla="*/ 5294251 w 5294251"/>
              <a:gd name="connsiteY11" fmla="*/ 1112099 h 1668149"/>
              <a:gd name="connsiteX12" fmla="*/ 5294251 w 5294251"/>
              <a:gd name="connsiteY12" fmla="*/ 1668149 h 1668149"/>
              <a:gd name="connsiteX13" fmla="*/ 4864828 w 5294251"/>
              <a:gd name="connsiteY13" fmla="*/ 1668149 h 1668149"/>
              <a:gd name="connsiteX14" fmla="*/ 4170693 w 5294251"/>
              <a:gd name="connsiteY14" fmla="*/ 1668149 h 1668149"/>
              <a:gd name="connsiteX15" fmla="*/ 3688328 w 5294251"/>
              <a:gd name="connsiteY15" fmla="*/ 1668149 h 1668149"/>
              <a:gd name="connsiteX16" fmla="*/ 3100078 w 5294251"/>
              <a:gd name="connsiteY16" fmla="*/ 1668149 h 1668149"/>
              <a:gd name="connsiteX17" fmla="*/ 2405943 w 5294251"/>
              <a:gd name="connsiteY17" fmla="*/ 1668149 h 1668149"/>
              <a:gd name="connsiteX18" fmla="*/ 1817693 w 5294251"/>
              <a:gd name="connsiteY18" fmla="*/ 1668149 h 1668149"/>
              <a:gd name="connsiteX19" fmla="*/ 1388270 w 5294251"/>
              <a:gd name="connsiteY19" fmla="*/ 1668149 h 1668149"/>
              <a:gd name="connsiteX20" fmla="*/ 905905 w 5294251"/>
              <a:gd name="connsiteY20" fmla="*/ 1668149 h 1668149"/>
              <a:gd name="connsiteX21" fmla="*/ 0 w 5294251"/>
              <a:gd name="connsiteY21" fmla="*/ 1668149 h 1668149"/>
              <a:gd name="connsiteX22" fmla="*/ 0 w 5294251"/>
              <a:gd name="connsiteY22" fmla="*/ 1112099 h 1668149"/>
              <a:gd name="connsiteX23" fmla="*/ 0 w 5294251"/>
              <a:gd name="connsiteY23" fmla="*/ 556050 h 1668149"/>
              <a:gd name="connsiteX24" fmla="*/ 0 w 5294251"/>
              <a:gd name="connsiteY24" fmla="*/ 0 h 166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94251" h="1668149" extrusionOk="0">
                <a:moveTo>
                  <a:pt x="0" y="0"/>
                </a:moveTo>
                <a:cubicBezTo>
                  <a:pt x="205582" y="-58343"/>
                  <a:pt x="313974" y="11876"/>
                  <a:pt x="535308" y="0"/>
                </a:cubicBezTo>
                <a:cubicBezTo>
                  <a:pt x="756642" y="-11876"/>
                  <a:pt x="763012" y="46137"/>
                  <a:pt x="964730" y="0"/>
                </a:cubicBezTo>
                <a:cubicBezTo>
                  <a:pt x="1166448" y="-46137"/>
                  <a:pt x="1452173" y="57198"/>
                  <a:pt x="1658865" y="0"/>
                </a:cubicBezTo>
                <a:cubicBezTo>
                  <a:pt x="1865558" y="-57198"/>
                  <a:pt x="2065117" y="26478"/>
                  <a:pt x="2194173" y="0"/>
                </a:cubicBezTo>
                <a:cubicBezTo>
                  <a:pt x="2323229" y="-26478"/>
                  <a:pt x="2465323" y="56971"/>
                  <a:pt x="2729481" y="0"/>
                </a:cubicBezTo>
                <a:cubicBezTo>
                  <a:pt x="2993639" y="-56971"/>
                  <a:pt x="3085028" y="26946"/>
                  <a:pt x="3423616" y="0"/>
                </a:cubicBezTo>
                <a:cubicBezTo>
                  <a:pt x="3762204" y="-26946"/>
                  <a:pt x="3696449" y="10737"/>
                  <a:pt x="3905981" y="0"/>
                </a:cubicBezTo>
                <a:cubicBezTo>
                  <a:pt x="4115514" y="-10737"/>
                  <a:pt x="4253561" y="44830"/>
                  <a:pt x="4600116" y="0"/>
                </a:cubicBezTo>
                <a:cubicBezTo>
                  <a:pt x="4946671" y="-44830"/>
                  <a:pt x="5031173" y="18572"/>
                  <a:pt x="5294251" y="0"/>
                </a:cubicBezTo>
                <a:cubicBezTo>
                  <a:pt x="5300502" y="202294"/>
                  <a:pt x="5276914" y="331572"/>
                  <a:pt x="5294251" y="556050"/>
                </a:cubicBezTo>
                <a:cubicBezTo>
                  <a:pt x="5311588" y="780528"/>
                  <a:pt x="5265735" y="975026"/>
                  <a:pt x="5294251" y="1112099"/>
                </a:cubicBezTo>
                <a:cubicBezTo>
                  <a:pt x="5322767" y="1249172"/>
                  <a:pt x="5245727" y="1441822"/>
                  <a:pt x="5294251" y="1668149"/>
                </a:cubicBezTo>
                <a:cubicBezTo>
                  <a:pt x="5137163" y="1694830"/>
                  <a:pt x="4961774" y="1665205"/>
                  <a:pt x="4864828" y="1668149"/>
                </a:cubicBezTo>
                <a:cubicBezTo>
                  <a:pt x="4767882" y="1671093"/>
                  <a:pt x="4439375" y="1625580"/>
                  <a:pt x="4170693" y="1668149"/>
                </a:cubicBezTo>
                <a:cubicBezTo>
                  <a:pt x="3902011" y="1710718"/>
                  <a:pt x="3895684" y="1647985"/>
                  <a:pt x="3688328" y="1668149"/>
                </a:cubicBezTo>
                <a:cubicBezTo>
                  <a:pt x="3480972" y="1688313"/>
                  <a:pt x="3331187" y="1628366"/>
                  <a:pt x="3100078" y="1668149"/>
                </a:cubicBezTo>
                <a:cubicBezTo>
                  <a:pt x="2868969" y="1707932"/>
                  <a:pt x="2591713" y="1588912"/>
                  <a:pt x="2405943" y="1668149"/>
                </a:cubicBezTo>
                <a:cubicBezTo>
                  <a:pt x="2220173" y="1747386"/>
                  <a:pt x="2026078" y="1626929"/>
                  <a:pt x="1817693" y="1668149"/>
                </a:cubicBezTo>
                <a:cubicBezTo>
                  <a:pt x="1609308" y="1709369"/>
                  <a:pt x="1589454" y="1636052"/>
                  <a:pt x="1388270" y="1668149"/>
                </a:cubicBezTo>
                <a:cubicBezTo>
                  <a:pt x="1187086" y="1700246"/>
                  <a:pt x="1071375" y="1611371"/>
                  <a:pt x="905905" y="1668149"/>
                </a:cubicBezTo>
                <a:cubicBezTo>
                  <a:pt x="740435" y="1724927"/>
                  <a:pt x="236894" y="1653523"/>
                  <a:pt x="0" y="1668149"/>
                </a:cubicBezTo>
                <a:cubicBezTo>
                  <a:pt x="-57097" y="1522259"/>
                  <a:pt x="40831" y="1257351"/>
                  <a:pt x="0" y="1112099"/>
                </a:cubicBezTo>
                <a:cubicBezTo>
                  <a:pt x="-40831" y="966847"/>
                  <a:pt x="667" y="811464"/>
                  <a:pt x="0" y="556050"/>
                </a:cubicBezTo>
                <a:cubicBezTo>
                  <a:pt x="-667" y="300636"/>
                  <a:pt x="31203" y="19506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Troll Factory Data Leak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700 Leaked Accounts on </a:t>
            </a:r>
            <a:r>
              <a:rPr lang="en-US" sz="2400" i="1" dirty="0">
                <a:latin typeface=""/>
              </a:rPr>
              <a:t>LJ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2014-15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130k troll-</a:t>
            </a:r>
            <a:r>
              <a:rPr lang="en-US" sz="2400" dirty="0" err="1">
                <a:latin typeface=""/>
              </a:rPr>
              <a:t>infilitrated</a:t>
            </a:r>
            <a:r>
              <a:rPr lang="en-US" sz="2400" dirty="0">
                <a:latin typeface=""/>
              </a:rPr>
              <a:t> discussions</a:t>
            </a:r>
            <a:endParaRPr lang="en-US" sz="3200" dirty="0">
              <a:latin typeface="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E85F47-ED66-E7B7-1D98-A955917CC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690" y="997537"/>
            <a:ext cx="6923159" cy="47423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A116AE-D2A7-2343-C762-43B47565557E}"/>
              </a:ext>
            </a:extLst>
          </p:cNvPr>
          <p:cNvSpPr txBox="1"/>
          <p:nvPr/>
        </p:nvSpPr>
        <p:spPr>
          <a:xfrm>
            <a:off x="383534" y="3136255"/>
            <a:ext cx="5294251" cy="880241"/>
          </a:xfrm>
          <a:custGeom>
            <a:avLst/>
            <a:gdLst>
              <a:gd name="connsiteX0" fmla="*/ 0 w 5294251"/>
              <a:gd name="connsiteY0" fmla="*/ 0 h 880241"/>
              <a:gd name="connsiteX1" fmla="*/ 535308 w 5294251"/>
              <a:gd name="connsiteY1" fmla="*/ 0 h 880241"/>
              <a:gd name="connsiteX2" fmla="*/ 964730 w 5294251"/>
              <a:gd name="connsiteY2" fmla="*/ 0 h 880241"/>
              <a:gd name="connsiteX3" fmla="*/ 1658865 w 5294251"/>
              <a:gd name="connsiteY3" fmla="*/ 0 h 880241"/>
              <a:gd name="connsiteX4" fmla="*/ 2194173 w 5294251"/>
              <a:gd name="connsiteY4" fmla="*/ 0 h 880241"/>
              <a:gd name="connsiteX5" fmla="*/ 2729481 w 5294251"/>
              <a:gd name="connsiteY5" fmla="*/ 0 h 880241"/>
              <a:gd name="connsiteX6" fmla="*/ 3423616 w 5294251"/>
              <a:gd name="connsiteY6" fmla="*/ 0 h 880241"/>
              <a:gd name="connsiteX7" fmla="*/ 3905981 w 5294251"/>
              <a:gd name="connsiteY7" fmla="*/ 0 h 880241"/>
              <a:gd name="connsiteX8" fmla="*/ 4600116 w 5294251"/>
              <a:gd name="connsiteY8" fmla="*/ 0 h 880241"/>
              <a:gd name="connsiteX9" fmla="*/ 5294251 w 5294251"/>
              <a:gd name="connsiteY9" fmla="*/ 0 h 880241"/>
              <a:gd name="connsiteX10" fmla="*/ 5294251 w 5294251"/>
              <a:gd name="connsiteY10" fmla="*/ 440121 h 880241"/>
              <a:gd name="connsiteX11" fmla="*/ 5294251 w 5294251"/>
              <a:gd name="connsiteY11" fmla="*/ 880241 h 880241"/>
              <a:gd name="connsiteX12" fmla="*/ 4653058 w 5294251"/>
              <a:gd name="connsiteY12" fmla="*/ 880241 h 880241"/>
              <a:gd name="connsiteX13" fmla="*/ 3958923 w 5294251"/>
              <a:gd name="connsiteY13" fmla="*/ 880241 h 880241"/>
              <a:gd name="connsiteX14" fmla="*/ 3264788 w 5294251"/>
              <a:gd name="connsiteY14" fmla="*/ 880241 h 880241"/>
              <a:gd name="connsiteX15" fmla="*/ 2782423 w 5294251"/>
              <a:gd name="connsiteY15" fmla="*/ 880241 h 880241"/>
              <a:gd name="connsiteX16" fmla="*/ 2194173 w 5294251"/>
              <a:gd name="connsiteY16" fmla="*/ 880241 h 880241"/>
              <a:gd name="connsiteX17" fmla="*/ 1500038 w 5294251"/>
              <a:gd name="connsiteY17" fmla="*/ 880241 h 880241"/>
              <a:gd name="connsiteX18" fmla="*/ 911788 w 5294251"/>
              <a:gd name="connsiteY18" fmla="*/ 880241 h 880241"/>
              <a:gd name="connsiteX19" fmla="*/ 0 w 5294251"/>
              <a:gd name="connsiteY19" fmla="*/ 880241 h 880241"/>
              <a:gd name="connsiteX20" fmla="*/ 0 w 5294251"/>
              <a:gd name="connsiteY20" fmla="*/ 457725 h 880241"/>
              <a:gd name="connsiteX21" fmla="*/ 0 w 5294251"/>
              <a:gd name="connsiteY21" fmla="*/ 0 h 880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294251" h="880241" extrusionOk="0">
                <a:moveTo>
                  <a:pt x="0" y="0"/>
                </a:moveTo>
                <a:cubicBezTo>
                  <a:pt x="205582" y="-58343"/>
                  <a:pt x="313974" y="11876"/>
                  <a:pt x="535308" y="0"/>
                </a:cubicBezTo>
                <a:cubicBezTo>
                  <a:pt x="756642" y="-11876"/>
                  <a:pt x="763012" y="46137"/>
                  <a:pt x="964730" y="0"/>
                </a:cubicBezTo>
                <a:cubicBezTo>
                  <a:pt x="1166448" y="-46137"/>
                  <a:pt x="1452173" y="57198"/>
                  <a:pt x="1658865" y="0"/>
                </a:cubicBezTo>
                <a:cubicBezTo>
                  <a:pt x="1865558" y="-57198"/>
                  <a:pt x="2065117" y="26478"/>
                  <a:pt x="2194173" y="0"/>
                </a:cubicBezTo>
                <a:cubicBezTo>
                  <a:pt x="2323229" y="-26478"/>
                  <a:pt x="2465323" y="56971"/>
                  <a:pt x="2729481" y="0"/>
                </a:cubicBezTo>
                <a:cubicBezTo>
                  <a:pt x="2993639" y="-56971"/>
                  <a:pt x="3085028" y="26946"/>
                  <a:pt x="3423616" y="0"/>
                </a:cubicBezTo>
                <a:cubicBezTo>
                  <a:pt x="3762204" y="-26946"/>
                  <a:pt x="3696449" y="10737"/>
                  <a:pt x="3905981" y="0"/>
                </a:cubicBezTo>
                <a:cubicBezTo>
                  <a:pt x="4115514" y="-10737"/>
                  <a:pt x="4253561" y="44830"/>
                  <a:pt x="4600116" y="0"/>
                </a:cubicBezTo>
                <a:cubicBezTo>
                  <a:pt x="4946671" y="-44830"/>
                  <a:pt x="5031173" y="18572"/>
                  <a:pt x="5294251" y="0"/>
                </a:cubicBezTo>
                <a:cubicBezTo>
                  <a:pt x="5296102" y="160221"/>
                  <a:pt x="5243741" y="288442"/>
                  <a:pt x="5294251" y="440121"/>
                </a:cubicBezTo>
                <a:cubicBezTo>
                  <a:pt x="5344761" y="591800"/>
                  <a:pt x="5268794" y="696812"/>
                  <a:pt x="5294251" y="880241"/>
                </a:cubicBezTo>
                <a:cubicBezTo>
                  <a:pt x="5020010" y="914949"/>
                  <a:pt x="4823445" y="824586"/>
                  <a:pt x="4653058" y="880241"/>
                </a:cubicBezTo>
                <a:cubicBezTo>
                  <a:pt x="4482671" y="935896"/>
                  <a:pt x="4169367" y="805994"/>
                  <a:pt x="3958923" y="880241"/>
                </a:cubicBezTo>
                <a:cubicBezTo>
                  <a:pt x="3748480" y="954488"/>
                  <a:pt x="3533470" y="837672"/>
                  <a:pt x="3264788" y="880241"/>
                </a:cubicBezTo>
                <a:cubicBezTo>
                  <a:pt x="2996106" y="922810"/>
                  <a:pt x="2989779" y="860077"/>
                  <a:pt x="2782423" y="880241"/>
                </a:cubicBezTo>
                <a:cubicBezTo>
                  <a:pt x="2575067" y="900405"/>
                  <a:pt x="2425282" y="840458"/>
                  <a:pt x="2194173" y="880241"/>
                </a:cubicBezTo>
                <a:cubicBezTo>
                  <a:pt x="1963064" y="920024"/>
                  <a:pt x="1685808" y="801004"/>
                  <a:pt x="1500038" y="880241"/>
                </a:cubicBezTo>
                <a:cubicBezTo>
                  <a:pt x="1314268" y="959478"/>
                  <a:pt x="1120173" y="839021"/>
                  <a:pt x="911788" y="880241"/>
                </a:cubicBezTo>
                <a:cubicBezTo>
                  <a:pt x="703403" y="921461"/>
                  <a:pt x="320495" y="818543"/>
                  <a:pt x="0" y="880241"/>
                </a:cubicBezTo>
                <a:cubicBezTo>
                  <a:pt x="-25775" y="754071"/>
                  <a:pt x="45217" y="631424"/>
                  <a:pt x="0" y="457725"/>
                </a:cubicBezTo>
                <a:cubicBezTo>
                  <a:pt x="-45217" y="284026"/>
                  <a:pt x="51896" y="117961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Random </a:t>
            </a:r>
            <a:r>
              <a:rPr lang="en-US" sz="3200" b="1" i="1" dirty="0">
                <a:latin typeface=""/>
              </a:rPr>
              <a:t>LJ</a:t>
            </a:r>
            <a:r>
              <a:rPr lang="en-US" sz="3200" b="1" dirty="0">
                <a:latin typeface=""/>
              </a:rPr>
              <a:t> Users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4M Random Posts &amp; Discussions</a:t>
            </a:r>
            <a:endParaRPr lang="en-US" sz="2400" i="1" dirty="0">
              <a:latin typeface="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FF0CA2-1F9C-CF56-866B-DEA3B9EB8093}"/>
              </a:ext>
            </a:extLst>
          </p:cNvPr>
          <p:cNvSpPr txBox="1"/>
          <p:nvPr/>
        </p:nvSpPr>
        <p:spPr>
          <a:xfrm>
            <a:off x="383534" y="4603547"/>
            <a:ext cx="5294251" cy="880241"/>
          </a:xfrm>
          <a:custGeom>
            <a:avLst/>
            <a:gdLst>
              <a:gd name="connsiteX0" fmla="*/ 0 w 5294251"/>
              <a:gd name="connsiteY0" fmla="*/ 0 h 880241"/>
              <a:gd name="connsiteX1" fmla="*/ 535308 w 5294251"/>
              <a:gd name="connsiteY1" fmla="*/ 0 h 880241"/>
              <a:gd name="connsiteX2" fmla="*/ 964730 w 5294251"/>
              <a:gd name="connsiteY2" fmla="*/ 0 h 880241"/>
              <a:gd name="connsiteX3" fmla="*/ 1658865 w 5294251"/>
              <a:gd name="connsiteY3" fmla="*/ 0 h 880241"/>
              <a:gd name="connsiteX4" fmla="*/ 2194173 w 5294251"/>
              <a:gd name="connsiteY4" fmla="*/ 0 h 880241"/>
              <a:gd name="connsiteX5" fmla="*/ 2729481 w 5294251"/>
              <a:gd name="connsiteY5" fmla="*/ 0 h 880241"/>
              <a:gd name="connsiteX6" fmla="*/ 3423616 w 5294251"/>
              <a:gd name="connsiteY6" fmla="*/ 0 h 880241"/>
              <a:gd name="connsiteX7" fmla="*/ 3905981 w 5294251"/>
              <a:gd name="connsiteY7" fmla="*/ 0 h 880241"/>
              <a:gd name="connsiteX8" fmla="*/ 4600116 w 5294251"/>
              <a:gd name="connsiteY8" fmla="*/ 0 h 880241"/>
              <a:gd name="connsiteX9" fmla="*/ 5294251 w 5294251"/>
              <a:gd name="connsiteY9" fmla="*/ 0 h 880241"/>
              <a:gd name="connsiteX10" fmla="*/ 5294251 w 5294251"/>
              <a:gd name="connsiteY10" fmla="*/ 440121 h 880241"/>
              <a:gd name="connsiteX11" fmla="*/ 5294251 w 5294251"/>
              <a:gd name="connsiteY11" fmla="*/ 880241 h 880241"/>
              <a:gd name="connsiteX12" fmla="*/ 4653058 w 5294251"/>
              <a:gd name="connsiteY12" fmla="*/ 880241 h 880241"/>
              <a:gd name="connsiteX13" fmla="*/ 3958923 w 5294251"/>
              <a:gd name="connsiteY13" fmla="*/ 880241 h 880241"/>
              <a:gd name="connsiteX14" fmla="*/ 3264788 w 5294251"/>
              <a:gd name="connsiteY14" fmla="*/ 880241 h 880241"/>
              <a:gd name="connsiteX15" fmla="*/ 2782423 w 5294251"/>
              <a:gd name="connsiteY15" fmla="*/ 880241 h 880241"/>
              <a:gd name="connsiteX16" fmla="*/ 2194173 w 5294251"/>
              <a:gd name="connsiteY16" fmla="*/ 880241 h 880241"/>
              <a:gd name="connsiteX17" fmla="*/ 1500038 w 5294251"/>
              <a:gd name="connsiteY17" fmla="*/ 880241 h 880241"/>
              <a:gd name="connsiteX18" fmla="*/ 911788 w 5294251"/>
              <a:gd name="connsiteY18" fmla="*/ 880241 h 880241"/>
              <a:gd name="connsiteX19" fmla="*/ 0 w 5294251"/>
              <a:gd name="connsiteY19" fmla="*/ 880241 h 880241"/>
              <a:gd name="connsiteX20" fmla="*/ 0 w 5294251"/>
              <a:gd name="connsiteY20" fmla="*/ 457725 h 880241"/>
              <a:gd name="connsiteX21" fmla="*/ 0 w 5294251"/>
              <a:gd name="connsiteY21" fmla="*/ 0 h 880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294251" h="880241" extrusionOk="0">
                <a:moveTo>
                  <a:pt x="0" y="0"/>
                </a:moveTo>
                <a:cubicBezTo>
                  <a:pt x="205582" y="-58343"/>
                  <a:pt x="313974" y="11876"/>
                  <a:pt x="535308" y="0"/>
                </a:cubicBezTo>
                <a:cubicBezTo>
                  <a:pt x="756642" y="-11876"/>
                  <a:pt x="763012" y="46137"/>
                  <a:pt x="964730" y="0"/>
                </a:cubicBezTo>
                <a:cubicBezTo>
                  <a:pt x="1166448" y="-46137"/>
                  <a:pt x="1452173" y="57198"/>
                  <a:pt x="1658865" y="0"/>
                </a:cubicBezTo>
                <a:cubicBezTo>
                  <a:pt x="1865558" y="-57198"/>
                  <a:pt x="2065117" y="26478"/>
                  <a:pt x="2194173" y="0"/>
                </a:cubicBezTo>
                <a:cubicBezTo>
                  <a:pt x="2323229" y="-26478"/>
                  <a:pt x="2465323" y="56971"/>
                  <a:pt x="2729481" y="0"/>
                </a:cubicBezTo>
                <a:cubicBezTo>
                  <a:pt x="2993639" y="-56971"/>
                  <a:pt x="3085028" y="26946"/>
                  <a:pt x="3423616" y="0"/>
                </a:cubicBezTo>
                <a:cubicBezTo>
                  <a:pt x="3762204" y="-26946"/>
                  <a:pt x="3696449" y="10737"/>
                  <a:pt x="3905981" y="0"/>
                </a:cubicBezTo>
                <a:cubicBezTo>
                  <a:pt x="4115514" y="-10737"/>
                  <a:pt x="4253561" y="44830"/>
                  <a:pt x="4600116" y="0"/>
                </a:cubicBezTo>
                <a:cubicBezTo>
                  <a:pt x="4946671" y="-44830"/>
                  <a:pt x="5031173" y="18572"/>
                  <a:pt x="5294251" y="0"/>
                </a:cubicBezTo>
                <a:cubicBezTo>
                  <a:pt x="5296102" y="160221"/>
                  <a:pt x="5243741" y="288442"/>
                  <a:pt x="5294251" y="440121"/>
                </a:cubicBezTo>
                <a:cubicBezTo>
                  <a:pt x="5344761" y="591800"/>
                  <a:pt x="5268794" y="696812"/>
                  <a:pt x="5294251" y="880241"/>
                </a:cubicBezTo>
                <a:cubicBezTo>
                  <a:pt x="5020010" y="914949"/>
                  <a:pt x="4823445" y="824586"/>
                  <a:pt x="4653058" y="880241"/>
                </a:cubicBezTo>
                <a:cubicBezTo>
                  <a:pt x="4482671" y="935896"/>
                  <a:pt x="4169367" y="805994"/>
                  <a:pt x="3958923" y="880241"/>
                </a:cubicBezTo>
                <a:cubicBezTo>
                  <a:pt x="3748480" y="954488"/>
                  <a:pt x="3533470" y="837672"/>
                  <a:pt x="3264788" y="880241"/>
                </a:cubicBezTo>
                <a:cubicBezTo>
                  <a:pt x="2996106" y="922810"/>
                  <a:pt x="2989779" y="860077"/>
                  <a:pt x="2782423" y="880241"/>
                </a:cubicBezTo>
                <a:cubicBezTo>
                  <a:pt x="2575067" y="900405"/>
                  <a:pt x="2425282" y="840458"/>
                  <a:pt x="2194173" y="880241"/>
                </a:cubicBezTo>
                <a:cubicBezTo>
                  <a:pt x="1963064" y="920024"/>
                  <a:pt x="1685808" y="801004"/>
                  <a:pt x="1500038" y="880241"/>
                </a:cubicBezTo>
                <a:cubicBezTo>
                  <a:pt x="1314268" y="959478"/>
                  <a:pt x="1120173" y="839021"/>
                  <a:pt x="911788" y="880241"/>
                </a:cubicBezTo>
                <a:cubicBezTo>
                  <a:pt x="703403" y="921461"/>
                  <a:pt x="320495" y="818543"/>
                  <a:pt x="0" y="880241"/>
                </a:cubicBezTo>
                <a:cubicBezTo>
                  <a:pt x="-25775" y="754071"/>
                  <a:pt x="45217" y="631424"/>
                  <a:pt x="0" y="457725"/>
                </a:cubicBezTo>
                <a:cubicBezTo>
                  <a:pt x="-45217" y="284026"/>
                  <a:pt x="51896" y="117961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Trolls’ Target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Russia’s Domestic Audience</a:t>
            </a:r>
            <a:endParaRPr lang="en-US" sz="2400" i="1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060846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8AAEF3-4703-78E5-A1BE-72DF4A47C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0"/>
            <a:ext cx="9601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875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3F8F3C-C18C-3C64-802D-81C33E5EB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376" y="752226"/>
            <a:ext cx="9853247" cy="5939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7EDB0F-1BCB-33CF-8BE7-993350A21F26}"/>
              </a:ext>
            </a:extLst>
          </p:cNvPr>
          <p:cNvSpPr txBox="1"/>
          <p:nvPr/>
        </p:nvSpPr>
        <p:spPr>
          <a:xfrm>
            <a:off x="267156" y="177442"/>
            <a:ext cx="7347301" cy="707886"/>
          </a:xfrm>
          <a:custGeom>
            <a:avLst/>
            <a:gdLst>
              <a:gd name="connsiteX0" fmla="*/ 0 w 7347301"/>
              <a:gd name="connsiteY0" fmla="*/ 0 h 707886"/>
              <a:gd name="connsiteX1" fmla="*/ 491704 w 7347301"/>
              <a:gd name="connsiteY1" fmla="*/ 0 h 707886"/>
              <a:gd name="connsiteX2" fmla="*/ 836462 w 7347301"/>
              <a:gd name="connsiteY2" fmla="*/ 0 h 707886"/>
              <a:gd name="connsiteX3" fmla="*/ 1548585 w 7347301"/>
              <a:gd name="connsiteY3" fmla="*/ 0 h 707886"/>
              <a:gd name="connsiteX4" fmla="*/ 2040289 w 7347301"/>
              <a:gd name="connsiteY4" fmla="*/ 0 h 707886"/>
              <a:gd name="connsiteX5" fmla="*/ 2531993 w 7347301"/>
              <a:gd name="connsiteY5" fmla="*/ 0 h 707886"/>
              <a:gd name="connsiteX6" fmla="*/ 3244116 w 7347301"/>
              <a:gd name="connsiteY6" fmla="*/ 0 h 707886"/>
              <a:gd name="connsiteX7" fmla="*/ 3662347 w 7347301"/>
              <a:gd name="connsiteY7" fmla="*/ 0 h 707886"/>
              <a:gd name="connsiteX8" fmla="*/ 4374470 w 7347301"/>
              <a:gd name="connsiteY8" fmla="*/ 0 h 707886"/>
              <a:gd name="connsiteX9" fmla="*/ 5086593 w 7347301"/>
              <a:gd name="connsiteY9" fmla="*/ 0 h 707886"/>
              <a:gd name="connsiteX10" fmla="*/ 5651770 w 7347301"/>
              <a:gd name="connsiteY10" fmla="*/ 0 h 707886"/>
              <a:gd name="connsiteX11" fmla="*/ 6363893 w 7347301"/>
              <a:gd name="connsiteY11" fmla="*/ 0 h 707886"/>
              <a:gd name="connsiteX12" fmla="*/ 6855597 w 7347301"/>
              <a:gd name="connsiteY12" fmla="*/ 0 h 707886"/>
              <a:gd name="connsiteX13" fmla="*/ 7347301 w 7347301"/>
              <a:gd name="connsiteY13" fmla="*/ 0 h 707886"/>
              <a:gd name="connsiteX14" fmla="*/ 7347301 w 7347301"/>
              <a:gd name="connsiteY14" fmla="*/ 361022 h 707886"/>
              <a:gd name="connsiteX15" fmla="*/ 7347301 w 7347301"/>
              <a:gd name="connsiteY15" fmla="*/ 707886 h 707886"/>
              <a:gd name="connsiteX16" fmla="*/ 6782124 w 7347301"/>
              <a:gd name="connsiteY16" fmla="*/ 707886 h 707886"/>
              <a:gd name="connsiteX17" fmla="*/ 6070001 w 7347301"/>
              <a:gd name="connsiteY17" fmla="*/ 707886 h 707886"/>
              <a:gd name="connsiteX18" fmla="*/ 5504824 w 7347301"/>
              <a:gd name="connsiteY18" fmla="*/ 707886 h 707886"/>
              <a:gd name="connsiteX19" fmla="*/ 5160066 w 7347301"/>
              <a:gd name="connsiteY19" fmla="*/ 707886 h 707886"/>
              <a:gd name="connsiteX20" fmla="*/ 4741835 w 7347301"/>
              <a:gd name="connsiteY20" fmla="*/ 707886 h 707886"/>
              <a:gd name="connsiteX21" fmla="*/ 4029712 w 7347301"/>
              <a:gd name="connsiteY21" fmla="*/ 707886 h 707886"/>
              <a:gd name="connsiteX22" fmla="*/ 3464535 w 7347301"/>
              <a:gd name="connsiteY22" fmla="*/ 707886 h 707886"/>
              <a:gd name="connsiteX23" fmla="*/ 3046304 w 7347301"/>
              <a:gd name="connsiteY23" fmla="*/ 707886 h 707886"/>
              <a:gd name="connsiteX24" fmla="*/ 2481127 w 7347301"/>
              <a:gd name="connsiteY24" fmla="*/ 707886 h 707886"/>
              <a:gd name="connsiteX25" fmla="*/ 2136369 w 7347301"/>
              <a:gd name="connsiteY25" fmla="*/ 707886 h 707886"/>
              <a:gd name="connsiteX26" fmla="*/ 1791611 w 7347301"/>
              <a:gd name="connsiteY26" fmla="*/ 707886 h 707886"/>
              <a:gd name="connsiteX27" fmla="*/ 1226434 w 7347301"/>
              <a:gd name="connsiteY27" fmla="*/ 707886 h 707886"/>
              <a:gd name="connsiteX28" fmla="*/ 808203 w 7347301"/>
              <a:gd name="connsiteY28" fmla="*/ 707886 h 707886"/>
              <a:gd name="connsiteX29" fmla="*/ 0 w 7347301"/>
              <a:gd name="connsiteY29" fmla="*/ 707886 h 707886"/>
              <a:gd name="connsiteX30" fmla="*/ 0 w 7347301"/>
              <a:gd name="connsiteY30" fmla="*/ 368101 h 707886"/>
              <a:gd name="connsiteX31" fmla="*/ 0 w 7347301"/>
              <a:gd name="connsiteY31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7347301" h="707886" extrusionOk="0">
                <a:moveTo>
                  <a:pt x="0" y="0"/>
                </a:moveTo>
                <a:cubicBezTo>
                  <a:pt x="188798" y="-19100"/>
                  <a:pt x="383030" y="48024"/>
                  <a:pt x="491704" y="0"/>
                </a:cubicBezTo>
                <a:cubicBezTo>
                  <a:pt x="600378" y="-48024"/>
                  <a:pt x="728931" y="3335"/>
                  <a:pt x="836462" y="0"/>
                </a:cubicBezTo>
                <a:cubicBezTo>
                  <a:pt x="943993" y="-3335"/>
                  <a:pt x="1406008" y="13716"/>
                  <a:pt x="1548585" y="0"/>
                </a:cubicBezTo>
                <a:cubicBezTo>
                  <a:pt x="1691162" y="-13716"/>
                  <a:pt x="1888708" y="10002"/>
                  <a:pt x="2040289" y="0"/>
                </a:cubicBezTo>
                <a:cubicBezTo>
                  <a:pt x="2191870" y="-10002"/>
                  <a:pt x="2289188" y="30774"/>
                  <a:pt x="2531993" y="0"/>
                </a:cubicBezTo>
                <a:cubicBezTo>
                  <a:pt x="2774798" y="-30774"/>
                  <a:pt x="2981606" y="46023"/>
                  <a:pt x="3244116" y="0"/>
                </a:cubicBezTo>
                <a:cubicBezTo>
                  <a:pt x="3506626" y="-46023"/>
                  <a:pt x="3488773" y="23675"/>
                  <a:pt x="3662347" y="0"/>
                </a:cubicBezTo>
                <a:cubicBezTo>
                  <a:pt x="3835921" y="-23675"/>
                  <a:pt x="4059958" y="19956"/>
                  <a:pt x="4374470" y="0"/>
                </a:cubicBezTo>
                <a:cubicBezTo>
                  <a:pt x="4688982" y="-19956"/>
                  <a:pt x="4907526" y="47055"/>
                  <a:pt x="5086593" y="0"/>
                </a:cubicBezTo>
                <a:cubicBezTo>
                  <a:pt x="5265660" y="-47055"/>
                  <a:pt x="5519221" y="3854"/>
                  <a:pt x="5651770" y="0"/>
                </a:cubicBezTo>
                <a:cubicBezTo>
                  <a:pt x="5784319" y="-3854"/>
                  <a:pt x="6020801" y="3402"/>
                  <a:pt x="6363893" y="0"/>
                </a:cubicBezTo>
                <a:cubicBezTo>
                  <a:pt x="6706985" y="-3402"/>
                  <a:pt x="6693135" y="11157"/>
                  <a:pt x="6855597" y="0"/>
                </a:cubicBezTo>
                <a:cubicBezTo>
                  <a:pt x="7018059" y="-11157"/>
                  <a:pt x="7236673" y="44714"/>
                  <a:pt x="7347301" y="0"/>
                </a:cubicBezTo>
                <a:cubicBezTo>
                  <a:pt x="7366878" y="102742"/>
                  <a:pt x="7334070" y="276083"/>
                  <a:pt x="7347301" y="361022"/>
                </a:cubicBezTo>
                <a:cubicBezTo>
                  <a:pt x="7360532" y="445961"/>
                  <a:pt x="7330372" y="599201"/>
                  <a:pt x="7347301" y="707886"/>
                </a:cubicBezTo>
                <a:cubicBezTo>
                  <a:pt x="7219262" y="710489"/>
                  <a:pt x="6991192" y="694717"/>
                  <a:pt x="6782124" y="707886"/>
                </a:cubicBezTo>
                <a:cubicBezTo>
                  <a:pt x="6573056" y="721055"/>
                  <a:pt x="6231187" y="677936"/>
                  <a:pt x="6070001" y="707886"/>
                </a:cubicBezTo>
                <a:cubicBezTo>
                  <a:pt x="5908815" y="737836"/>
                  <a:pt x="5706137" y="642995"/>
                  <a:pt x="5504824" y="707886"/>
                </a:cubicBezTo>
                <a:cubicBezTo>
                  <a:pt x="5303511" y="772777"/>
                  <a:pt x="5241609" y="691155"/>
                  <a:pt x="5160066" y="707886"/>
                </a:cubicBezTo>
                <a:cubicBezTo>
                  <a:pt x="5078523" y="724617"/>
                  <a:pt x="4917891" y="691688"/>
                  <a:pt x="4741835" y="707886"/>
                </a:cubicBezTo>
                <a:cubicBezTo>
                  <a:pt x="4565779" y="724084"/>
                  <a:pt x="4305223" y="680826"/>
                  <a:pt x="4029712" y="707886"/>
                </a:cubicBezTo>
                <a:cubicBezTo>
                  <a:pt x="3754201" y="734946"/>
                  <a:pt x="3678896" y="653038"/>
                  <a:pt x="3464535" y="707886"/>
                </a:cubicBezTo>
                <a:cubicBezTo>
                  <a:pt x="3250174" y="762734"/>
                  <a:pt x="3138571" y="674751"/>
                  <a:pt x="3046304" y="707886"/>
                </a:cubicBezTo>
                <a:cubicBezTo>
                  <a:pt x="2954037" y="741021"/>
                  <a:pt x="2621895" y="698265"/>
                  <a:pt x="2481127" y="707886"/>
                </a:cubicBezTo>
                <a:cubicBezTo>
                  <a:pt x="2340359" y="717507"/>
                  <a:pt x="2229450" y="704494"/>
                  <a:pt x="2136369" y="707886"/>
                </a:cubicBezTo>
                <a:cubicBezTo>
                  <a:pt x="2043288" y="711278"/>
                  <a:pt x="1875193" y="699190"/>
                  <a:pt x="1791611" y="707886"/>
                </a:cubicBezTo>
                <a:cubicBezTo>
                  <a:pt x="1708029" y="716582"/>
                  <a:pt x="1389582" y="685529"/>
                  <a:pt x="1226434" y="707886"/>
                </a:cubicBezTo>
                <a:cubicBezTo>
                  <a:pt x="1063286" y="730243"/>
                  <a:pt x="902001" y="695842"/>
                  <a:pt x="808203" y="707886"/>
                </a:cubicBezTo>
                <a:cubicBezTo>
                  <a:pt x="714405" y="719930"/>
                  <a:pt x="164274" y="697578"/>
                  <a:pt x="0" y="707886"/>
                </a:cubicBezTo>
                <a:cubicBezTo>
                  <a:pt x="-35093" y="613484"/>
                  <a:pt x="11833" y="450171"/>
                  <a:pt x="0" y="368101"/>
                </a:cubicBezTo>
                <a:cubicBezTo>
                  <a:pt x="-11833" y="286031"/>
                  <a:pt x="20136" y="14354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Causal Inference Challenge</a:t>
            </a:r>
            <a:endParaRPr lang="en-US" sz="40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8927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AD6E23-A9AE-3D29-48BC-0AE4A2DC7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794" y="1580446"/>
            <a:ext cx="7556205" cy="51307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7347301" cy="707886"/>
          </a:xfrm>
          <a:custGeom>
            <a:avLst/>
            <a:gdLst>
              <a:gd name="connsiteX0" fmla="*/ 0 w 7347301"/>
              <a:gd name="connsiteY0" fmla="*/ 0 h 707886"/>
              <a:gd name="connsiteX1" fmla="*/ 491704 w 7347301"/>
              <a:gd name="connsiteY1" fmla="*/ 0 h 707886"/>
              <a:gd name="connsiteX2" fmla="*/ 836462 w 7347301"/>
              <a:gd name="connsiteY2" fmla="*/ 0 h 707886"/>
              <a:gd name="connsiteX3" fmla="*/ 1548585 w 7347301"/>
              <a:gd name="connsiteY3" fmla="*/ 0 h 707886"/>
              <a:gd name="connsiteX4" fmla="*/ 2040289 w 7347301"/>
              <a:gd name="connsiteY4" fmla="*/ 0 h 707886"/>
              <a:gd name="connsiteX5" fmla="*/ 2531993 w 7347301"/>
              <a:gd name="connsiteY5" fmla="*/ 0 h 707886"/>
              <a:gd name="connsiteX6" fmla="*/ 3244116 w 7347301"/>
              <a:gd name="connsiteY6" fmla="*/ 0 h 707886"/>
              <a:gd name="connsiteX7" fmla="*/ 3662347 w 7347301"/>
              <a:gd name="connsiteY7" fmla="*/ 0 h 707886"/>
              <a:gd name="connsiteX8" fmla="*/ 4374470 w 7347301"/>
              <a:gd name="connsiteY8" fmla="*/ 0 h 707886"/>
              <a:gd name="connsiteX9" fmla="*/ 5086593 w 7347301"/>
              <a:gd name="connsiteY9" fmla="*/ 0 h 707886"/>
              <a:gd name="connsiteX10" fmla="*/ 5651770 w 7347301"/>
              <a:gd name="connsiteY10" fmla="*/ 0 h 707886"/>
              <a:gd name="connsiteX11" fmla="*/ 6363893 w 7347301"/>
              <a:gd name="connsiteY11" fmla="*/ 0 h 707886"/>
              <a:gd name="connsiteX12" fmla="*/ 6855597 w 7347301"/>
              <a:gd name="connsiteY12" fmla="*/ 0 h 707886"/>
              <a:gd name="connsiteX13" fmla="*/ 7347301 w 7347301"/>
              <a:gd name="connsiteY13" fmla="*/ 0 h 707886"/>
              <a:gd name="connsiteX14" fmla="*/ 7347301 w 7347301"/>
              <a:gd name="connsiteY14" fmla="*/ 361022 h 707886"/>
              <a:gd name="connsiteX15" fmla="*/ 7347301 w 7347301"/>
              <a:gd name="connsiteY15" fmla="*/ 707886 h 707886"/>
              <a:gd name="connsiteX16" fmla="*/ 6782124 w 7347301"/>
              <a:gd name="connsiteY16" fmla="*/ 707886 h 707886"/>
              <a:gd name="connsiteX17" fmla="*/ 6070001 w 7347301"/>
              <a:gd name="connsiteY17" fmla="*/ 707886 h 707886"/>
              <a:gd name="connsiteX18" fmla="*/ 5504824 w 7347301"/>
              <a:gd name="connsiteY18" fmla="*/ 707886 h 707886"/>
              <a:gd name="connsiteX19" fmla="*/ 5160066 w 7347301"/>
              <a:gd name="connsiteY19" fmla="*/ 707886 h 707886"/>
              <a:gd name="connsiteX20" fmla="*/ 4741835 w 7347301"/>
              <a:gd name="connsiteY20" fmla="*/ 707886 h 707886"/>
              <a:gd name="connsiteX21" fmla="*/ 4029712 w 7347301"/>
              <a:gd name="connsiteY21" fmla="*/ 707886 h 707886"/>
              <a:gd name="connsiteX22" fmla="*/ 3464535 w 7347301"/>
              <a:gd name="connsiteY22" fmla="*/ 707886 h 707886"/>
              <a:gd name="connsiteX23" fmla="*/ 3046304 w 7347301"/>
              <a:gd name="connsiteY23" fmla="*/ 707886 h 707886"/>
              <a:gd name="connsiteX24" fmla="*/ 2481127 w 7347301"/>
              <a:gd name="connsiteY24" fmla="*/ 707886 h 707886"/>
              <a:gd name="connsiteX25" fmla="*/ 2136369 w 7347301"/>
              <a:gd name="connsiteY25" fmla="*/ 707886 h 707886"/>
              <a:gd name="connsiteX26" fmla="*/ 1791611 w 7347301"/>
              <a:gd name="connsiteY26" fmla="*/ 707886 h 707886"/>
              <a:gd name="connsiteX27" fmla="*/ 1226434 w 7347301"/>
              <a:gd name="connsiteY27" fmla="*/ 707886 h 707886"/>
              <a:gd name="connsiteX28" fmla="*/ 808203 w 7347301"/>
              <a:gd name="connsiteY28" fmla="*/ 707886 h 707886"/>
              <a:gd name="connsiteX29" fmla="*/ 0 w 7347301"/>
              <a:gd name="connsiteY29" fmla="*/ 707886 h 707886"/>
              <a:gd name="connsiteX30" fmla="*/ 0 w 7347301"/>
              <a:gd name="connsiteY30" fmla="*/ 368101 h 707886"/>
              <a:gd name="connsiteX31" fmla="*/ 0 w 7347301"/>
              <a:gd name="connsiteY31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7347301" h="707886" extrusionOk="0">
                <a:moveTo>
                  <a:pt x="0" y="0"/>
                </a:moveTo>
                <a:cubicBezTo>
                  <a:pt x="188798" y="-19100"/>
                  <a:pt x="383030" y="48024"/>
                  <a:pt x="491704" y="0"/>
                </a:cubicBezTo>
                <a:cubicBezTo>
                  <a:pt x="600378" y="-48024"/>
                  <a:pt x="728931" y="3335"/>
                  <a:pt x="836462" y="0"/>
                </a:cubicBezTo>
                <a:cubicBezTo>
                  <a:pt x="943993" y="-3335"/>
                  <a:pt x="1406008" y="13716"/>
                  <a:pt x="1548585" y="0"/>
                </a:cubicBezTo>
                <a:cubicBezTo>
                  <a:pt x="1691162" y="-13716"/>
                  <a:pt x="1888708" y="10002"/>
                  <a:pt x="2040289" y="0"/>
                </a:cubicBezTo>
                <a:cubicBezTo>
                  <a:pt x="2191870" y="-10002"/>
                  <a:pt x="2289188" y="30774"/>
                  <a:pt x="2531993" y="0"/>
                </a:cubicBezTo>
                <a:cubicBezTo>
                  <a:pt x="2774798" y="-30774"/>
                  <a:pt x="2981606" y="46023"/>
                  <a:pt x="3244116" y="0"/>
                </a:cubicBezTo>
                <a:cubicBezTo>
                  <a:pt x="3506626" y="-46023"/>
                  <a:pt x="3488773" y="23675"/>
                  <a:pt x="3662347" y="0"/>
                </a:cubicBezTo>
                <a:cubicBezTo>
                  <a:pt x="3835921" y="-23675"/>
                  <a:pt x="4059958" y="19956"/>
                  <a:pt x="4374470" y="0"/>
                </a:cubicBezTo>
                <a:cubicBezTo>
                  <a:pt x="4688982" y="-19956"/>
                  <a:pt x="4907526" y="47055"/>
                  <a:pt x="5086593" y="0"/>
                </a:cubicBezTo>
                <a:cubicBezTo>
                  <a:pt x="5265660" y="-47055"/>
                  <a:pt x="5519221" y="3854"/>
                  <a:pt x="5651770" y="0"/>
                </a:cubicBezTo>
                <a:cubicBezTo>
                  <a:pt x="5784319" y="-3854"/>
                  <a:pt x="6020801" y="3402"/>
                  <a:pt x="6363893" y="0"/>
                </a:cubicBezTo>
                <a:cubicBezTo>
                  <a:pt x="6706985" y="-3402"/>
                  <a:pt x="6693135" y="11157"/>
                  <a:pt x="6855597" y="0"/>
                </a:cubicBezTo>
                <a:cubicBezTo>
                  <a:pt x="7018059" y="-11157"/>
                  <a:pt x="7236673" y="44714"/>
                  <a:pt x="7347301" y="0"/>
                </a:cubicBezTo>
                <a:cubicBezTo>
                  <a:pt x="7366878" y="102742"/>
                  <a:pt x="7334070" y="276083"/>
                  <a:pt x="7347301" y="361022"/>
                </a:cubicBezTo>
                <a:cubicBezTo>
                  <a:pt x="7360532" y="445961"/>
                  <a:pt x="7330372" y="599201"/>
                  <a:pt x="7347301" y="707886"/>
                </a:cubicBezTo>
                <a:cubicBezTo>
                  <a:pt x="7219262" y="710489"/>
                  <a:pt x="6991192" y="694717"/>
                  <a:pt x="6782124" y="707886"/>
                </a:cubicBezTo>
                <a:cubicBezTo>
                  <a:pt x="6573056" y="721055"/>
                  <a:pt x="6231187" y="677936"/>
                  <a:pt x="6070001" y="707886"/>
                </a:cubicBezTo>
                <a:cubicBezTo>
                  <a:pt x="5908815" y="737836"/>
                  <a:pt x="5706137" y="642995"/>
                  <a:pt x="5504824" y="707886"/>
                </a:cubicBezTo>
                <a:cubicBezTo>
                  <a:pt x="5303511" y="772777"/>
                  <a:pt x="5241609" y="691155"/>
                  <a:pt x="5160066" y="707886"/>
                </a:cubicBezTo>
                <a:cubicBezTo>
                  <a:pt x="5078523" y="724617"/>
                  <a:pt x="4917891" y="691688"/>
                  <a:pt x="4741835" y="707886"/>
                </a:cubicBezTo>
                <a:cubicBezTo>
                  <a:pt x="4565779" y="724084"/>
                  <a:pt x="4305223" y="680826"/>
                  <a:pt x="4029712" y="707886"/>
                </a:cubicBezTo>
                <a:cubicBezTo>
                  <a:pt x="3754201" y="734946"/>
                  <a:pt x="3678896" y="653038"/>
                  <a:pt x="3464535" y="707886"/>
                </a:cubicBezTo>
                <a:cubicBezTo>
                  <a:pt x="3250174" y="762734"/>
                  <a:pt x="3138571" y="674751"/>
                  <a:pt x="3046304" y="707886"/>
                </a:cubicBezTo>
                <a:cubicBezTo>
                  <a:pt x="2954037" y="741021"/>
                  <a:pt x="2621895" y="698265"/>
                  <a:pt x="2481127" y="707886"/>
                </a:cubicBezTo>
                <a:cubicBezTo>
                  <a:pt x="2340359" y="717507"/>
                  <a:pt x="2229450" y="704494"/>
                  <a:pt x="2136369" y="707886"/>
                </a:cubicBezTo>
                <a:cubicBezTo>
                  <a:pt x="2043288" y="711278"/>
                  <a:pt x="1875193" y="699190"/>
                  <a:pt x="1791611" y="707886"/>
                </a:cubicBezTo>
                <a:cubicBezTo>
                  <a:pt x="1708029" y="716582"/>
                  <a:pt x="1389582" y="685529"/>
                  <a:pt x="1226434" y="707886"/>
                </a:cubicBezTo>
                <a:cubicBezTo>
                  <a:pt x="1063286" y="730243"/>
                  <a:pt x="902001" y="695842"/>
                  <a:pt x="808203" y="707886"/>
                </a:cubicBezTo>
                <a:cubicBezTo>
                  <a:pt x="714405" y="719930"/>
                  <a:pt x="164274" y="697578"/>
                  <a:pt x="0" y="707886"/>
                </a:cubicBezTo>
                <a:cubicBezTo>
                  <a:pt x="-35093" y="613484"/>
                  <a:pt x="11833" y="450171"/>
                  <a:pt x="0" y="368101"/>
                </a:cubicBezTo>
                <a:cubicBezTo>
                  <a:pt x="-11833" y="286031"/>
                  <a:pt x="20136" y="14354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Empirical Strategy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0" y="1216086"/>
            <a:ext cx="6615781" cy="5509200"/>
          </a:xfrm>
          <a:custGeom>
            <a:avLst/>
            <a:gdLst>
              <a:gd name="connsiteX0" fmla="*/ 0 w 6615781"/>
              <a:gd name="connsiteY0" fmla="*/ 0 h 5509200"/>
              <a:gd name="connsiteX1" fmla="*/ 485157 w 6615781"/>
              <a:gd name="connsiteY1" fmla="*/ 0 h 5509200"/>
              <a:gd name="connsiteX2" fmla="*/ 837999 w 6615781"/>
              <a:gd name="connsiteY2" fmla="*/ 0 h 5509200"/>
              <a:gd name="connsiteX3" fmla="*/ 1521630 w 6615781"/>
              <a:gd name="connsiteY3" fmla="*/ 0 h 5509200"/>
              <a:gd name="connsiteX4" fmla="*/ 2006787 w 6615781"/>
              <a:gd name="connsiteY4" fmla="*/ 0 h 5509200"/>
              <a:gd name="connsiteX5" fmla="*/ 2491944 w 6615781"/>
              <a:gd name="connsiteY5" fmla="*/ 0 h 5509200"/>
              <a:gd name="connsiteX6" fmla="*/ 3175575 w 6615781"/>
              <a:gd name="connsiteY6" fmla="*/ 0 h 5509200"/>
              <a:gd name="connsiteX7" fmla="*/ 3594574 w 6615781"/>
              <a:gd name="connsiteY7" fmla="*/ 0 h 5509200"/>
              <a:gd name="connsiteX8" fmla="*/ 4278205 w 6615781"/>
              <a:gd name="connsiteY8" fmla="*/ 0 h 5509200"/>
              <a:gd name="connsiteX9" fmla="*/ 4961836 w 6615781"/>
              <a:gd name="connsiteY9" fmla="*/ 0 h 5509200"/>
              <a:gd name="connsiteX10" fmla="*/ 5513151 w 6615781"/>
              <a:gd name="connsiteY10" fmla="*/ 0 h 5509200"/>
              <a:gd name="connsiteX11" fmla="*/ 6615781 w 6615781"/>
              <a:gd name="connsiteY11" fmla="*/ 0 h 5509200"/>
              <a:gd name="connsiteX12" fmla="*/ 6615781 w 6615781"/>
              <a:gd name="connsiteY12" fmla="*/ 495828 h 5509200"/>
              <a:gd name="connsiteX13" fmla="*/ 6615781 w 6615781"/>
              <a:gd name="connsiteY13" fmla="*/ 881472 h 5509200"/>
              <a:gd name="connsiteX14" fmla="*/ 6615781 w 6615781"/>
              <a:gd name="connsiteY14" fmla="*/ 1432392 h 5509200"/>
              <a:gd name="connsiteX15" fmla="*/ 6615781 w 6615781"/>
              <a:gd name="connsiteY15" fmla="*/ 1983312 h 5509200"/>
              <a:gd name="connsiteX16" fmla="*/ 6615781 w 6615781"/>
              <a:gd name="connsiteY16" fmla="*/ 2534232 h 5509200"/>
              <a:gd name="connsiteX17" fmla="*/ 6615781 w 6615781"/>
              <a:gd name="connsiteY17" fmla="*/ 3140244 h 5509200"/>
              <a:gd name="connsiteX18" fmla="*/ 6615781 w 6615781"/>
              <a:gd name="connsiteY18" fmla="*/ 3746256 h 5509200"/>
              <a:gd name="connsiteX19" fmla="*/ 6615781 w 6615781"/>
              <a:gd name="connsiteY19" fmla="*/ 4352268 h 5509200"/>
              <a:gd name="connsiteX20" fmla="*/ 6615781 w 6615781"/>
              <a:gd name="connsiteY20" fmla="*/ 4737912 h 5509200"/>
              <a:gd name="connsiteX21" fmla="*/ 6615781 w 6615781"/>
              <a:gd name="connsiteY21" fmla="*/ 5509200 h 5509200"/>
              <a:gd name="connsiteX22" fmla="*/ 5998308 w 6615781"/>
              <a:gd name="connsiteY22" fmla="*/ 5509200 h 5509200"/>
              <a:gd name="connsiteX23" fmla="*/ 5579309 w 6615781"/>
              <a:gd name="connsiteY23" fmla="*/ 5509200 h 5509200"/>
              <a:gd name="connsiteX24" fmla="*/ 5027994 w 6615781"/>
              <a:gd name="connsiteY24" fmla="*/ 5509200 h 5509200"/>
              <a:gd name="connsiteX25" fmla="*/ 4675152 w 6615781"/>
              <a:gd name="connsiteY25" fmla="*/ 5509200 h 5509200"/>
              <a:gd name="connsiteX26" fmla="*/ 4322310 w 6615781"/>
              <a:gd name="connsiteY26" fmla="*/ 5509200 h 5509200"/>
              <a:gd name="connsiteX27" fmla="*/ 3770995 w 6615781"/>
              <a:gd name="connsiteY27" fmla="*/ 5509200 h 5509200"/>
              <a:gd name="connsiteX28" fmla="*/ 3351996 w 6615781"/>
              <a:gd name="connsiteY28" fmla="*/ 5509200 h 5509200"/>
              <a:gd name="connsiteX29" fmla="*/ 2734523 w 6615781"/>
              <a:gd name="connsiteY29" fmla="*/ 5509200 h 5509200"/>
              <a:gd name="connsiteX30" fmla="*/ 2315523 w 6615781"/>
              <a:gd name="connsiteY30" fmla="*/ 5509200 h 5509200"/>
              <a:gd name="connsiteX31" fmla="*/ 1698050 w 6615781"/>
              <a:gd name="connsiteY31" fmla="*/ 5509200 h 5509200"/>
              <a:gd name="connsiteX32" fmla="*/ 1345209 w 6615781"/>
              <a:gd name="connsiteY32" fmla="*/ 5509200 h 5509200"/>
              <a:gd name="connsiteX33" fmla="*/ 727736 w 6615781"/>
              <a:gd name="connsiteY33" fmla="*/ 5509200 h 5509200"/>
              <a:gd name="connsiteX34" fmla="*/ 0 w 6615781"/>
              <a:gd name="connsiteY34" fmla="*/ 5509200 h 5509200"/>
              <a:gd name="connsiteX35" fmla="*/ 0 w 6615781"/>
              <a:gd name="connsiteY35" fmla="*/ 5123556 h 5509200"/>
              <a:gd name="connsiteX36" fmla="*/ 0 w 6615781"/>
              <a:gd name="connsiteY36" fmla="*/ 4627728 h 5509200"/>
              <a:gd name="connsiteX37" fmla="*/ 0 w 6615781"/>
              <a:gd name="connsiteY37" fmla="*/ 3966624 h 5509200"/>
              <a:gd name="connsiteX38" fmla="*/ 0 w 6615781"/>
              <a:gd name="connsiteY38" fmla="*/ 3525888 h 5509200"/>
              <a:gd name="connsiteX39" fmla="*/ 0 w 6615781"/>
              <a:gd name="connsiteY39" fmla="*/ 3140244 h 5509200"/>
              <a:gd name="connsiteX40" fmla="*/ 0 w 6615781"/>
              <a:gd name="connsiteY40" fmla="*/ 2754600 h 5509200"/>
              <a:gd name="connsiteX41" fmla="*/ 0 w 6615781"/>
              <a:gd name="connsiteY41" fmla="*/ 2148588 h 5509200"/>
              <a:gd name="connsiteX42" fmla="*/ 0 w 6615781"/>
              <a:gd name="connsiteY42" fmla="*/ 1762944 h 5509200"/>
              <a:gd name="connsiteX43" fmla="*/ 0 w 6615781"/>
              <a:gd name="connsiteY43" fmla="*/ 1212024 h 5509200"/>
              <a:gd name="connsiteX44" fmla="*/ 0 w 6615781"/>
              <a:gd name="connsiteY44" fmla="*/ 771288 h 5509200"/>
              <a:gd name="connsiteX45" fmla="*/ 0 w 6615781"/>
              <a:gd name="connsiteY45" fmla="*/ 0 h 550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615781" h="5509200" extrusionOk="0">
                <a:moveTo>
                  <a:pt x="0" y="0"/>
                </a:moveTo>
                <a:cubicBezTo>
                  <a:pt x="207363" y="-5787"/>
                  <a:pt x="384815" y="43103"/>
                  <a:pt x="485157" y="0"/>
                </a:cubicBezTo>
                <a:cubicBezTo>
                  <a:pt x="585499" y="-43103"/>
                  <a:pt x="723964" y="30110"/>
                  <a:pt x="837999" y="0"/>
                </a:cubicBezTo>
                <a:cubicBezTo>
                  <a:pt x="952034" y="-30110"/>
                  <a:pt x="1306306" y="76220"/>
                  <a:pt x="1521630" y="0"/>
                </a:cubicBezTo>
                <a:cubicBezTo>
                  <a:pt x="1736954" y="-76220"/>
                  <a:pt x="1906299" y="35765"/>
                  <a:pt x="2006787" y="0"/>
                </a:cubicBezTo>
                <a:cubicBezTo>
                  <a:pt x="2107275" y="-35765"/>
                  <a:pt x="2315868" y="37177"/>
                  <a:pt x="2491944" y="0"/>
                </a:cubicBezTo>
                <a:cubicBezTo>
                  <a:pt x="2668020" y="-37177"/>
                  <a:pt x="2901135" y="28487"/>
                  <a:pt x="3175575" y="0"/>
                </a:cubicBezTo>
                <a:cubicBezTo>
                  <a:pt x="3450015" y="-28487"/>
                  <a:pt x="3393485" y="1426"/>
                  <a:pt x="3594574" y="0"/>
                </a:cubicBezTo>
                <a:cubicBezTo>
                  <a:pt x="3795663" y="-1426"/>
                  <a:pt x="3964013" y="34014"/>
                  <a:pt x="4278205" y="0"/>
                </a:cubicBezTo>
                <a:cubicBezTo>
                  <a:pt x="4592397" y="-34014"/>
                  <a:pt x="4716381" y="7727"/>
                  <a:pt x="4961836" y="0"/>
                </a:cubicBezTo>
                <a:cubicBezTo>
                  <a:pt x="5207291" y="-7727"/>
                  <a:pt x="5336991" y="65783"/>
                  <a:pt x="5513151" y="0"/>
                </a:cubicBezTo>
                <a:cubicBezTo>
                  <a:pt x="5689311" y="-65783"/>
                  <a:pt x="6178709" y="84668"/>
                  <a:pt x="6615781" y="0"/>
                </a:cubicBezTo>
                <a:cubicBezTo>
                  <a:pt x="6631764" y="125447"/>
                  <a:pt x="6614130" y="395322"/>
                  <a:pt x="6615781" y="495828"/>
                </a:cubicBezTo>
                <a:cubicBezTo>
                  <a:pt x="6617432" y="596334"/>
                  <a:pt x="6608337" y="773986"/>
                  <a:pt x="6615781" y="881472"/>
                </a:cubicBezTo>
                <a:cubicBezTo>
                  <a:pt x="6623225" y="988958"/>
                  <a:pt x="6599193" y="1182652"/>
                  <a:pt x="6615781" y="1432392"/>
                </a:cubicBezTo>
                <a:cubicBezTo>
                  <a:pt x="6632369" y="1682132"/>
                  <a:pt x="6596711" y="1865534"/>
                  <a:pt x="6615781" y="1983312"/>
                </a:cubicBezTo>
                <a:cubicBezTo>
                  <a:pt x="6634851" y="2101090"/>
                  <a:pt x="6615008" y="2277280"/>
                  <a:pt x="6615781" y="2534232"/>
                </a:cubicBezTo>
                <a:cubicBezTo>
                  <a:pt x="6616554" y="2791184"/>
                  <a:pt x="6564465" y="2910291"/>
                  <a:pt x="6615781" y="3140244"/>
                </a:cubicBezTo>
                <a:cubicBezTo>
                  <a:pt x="6667097" y="3370197"/>
                  <a:pt x="6588100" y="3614865"/>
                  <a:pt x="6615781" y="3746256"/>
                </a:cubicBezTo>
                <a:cubicBezTo>
                  <a:pt x="6643462" y="3877647"/>
                  <a:pt x="6559296" y="4210014"/>
                  <a:pt x="6615781" y="4352268"/>
                </a:cubicBezTo>
                <a:cubicBezTo>
                  <a:pt x="6672266" y="4494522"/>
                  <a:pt x="6589372" y="4598283"/>
                  <a:pt x="6615781" y="4737912"/>
                </a:cubicBezTo>
                <a:cubicBezTo>
                  <a:pt x="6642190" y="4877541"/>
                  <a:pt x="6596388" y="5203944"/>
                  <a:pt x="6615781" y="5509200"/>
                </a:cubicBezTo>
                <a:cubicBezTo>
                  <a:pt x="6473505" y="5565357"/>
                  <a:pt x="6171898" y="5502305"/>
                  <a:pt x="5998308" y="5509200"/>
                </a:cubicBezTo>
                <a:cubicBezTo>
                  <a:pt x="5824718" y="5516095"/>
                  <a:pt x="5693050" y="5479788"/>
                  <a:pt x="5579309" y="5509200"/>
                </a:cubicBezTo>
                <a:cubicBezTo>
                  <a:pt x="5465568" y="5538612"/>
                  <a:pt x="5164087" y="5482633"/>
                  <a:pt x="5027994" y="5509200"/>
                </a:cubicBezTo>
                <a:cubicBezTo>
                  <a:pt x="4891901" y="5535767"/>
                  <a:pt x="4827760" y="5473759"/>
                  <a:pt x="4675152" y="5509200"/>
                </a:cubicBezTo>
                <a:cubicBezTo>
                  <a:pt x="4522544" y="5544641"/>
                  <a:pt x="4458999" y="5494884"/>
                  <a:pt x="4322310" y="5509200"/>
                </a:cubicBezTo>
                <a:cubicBezTo>
                  <a:pt x="4185621" y="5523516"/>
                  <a:pt x="4020445" y="5457870"/>
                  <a:pt x="3770995" y="5509200"/>
                </a:cubicBezTo>
                <a:cubicBezTo>
                  <a:pt x="3521546" y="5560530"/>
                  <a:pt x="3555882" y="5494010"/>
                  <a:pt x="3351996" y="5509200"/>
                </a:cubicBezTo>
                <a:cubicBezTo>
                  <a:pt x="3148110" y="5524390"/>
                  <a:pt x="2981404" y="5444353"/>
                  <a:pt x="2734523" y="5509200"/>
                </a:cubicBezTo>
                <a:cubicBezTo>
                  <a:pt x="2487642" y="5574047"/>
                  <a:pt x="2440101" y="5465512"/>
                  <a:pt x="2315523" y="5509200"/>
                </a:cubicBezTo>
                <a:cubicBezTo>
                  <a:pt x="2190945" y="5552888"/>
                  <a:pt x="1943509" y="5447553"/>
                  <a:pt x="1698050" y="5509200"/>
                </a:cubicBezTo>
                <a:cubicBezTo>
                  <a:pt x="1452591" y="5570847"/>
                  <a:pt x="1517621" y="5483434"/>
                  <a:pt x="1345209" y="5509200"/>
                </a:cubicBezTo>
                <a:cubicBezTo>
                  <a:pt x="1172797" y="5534966"/>
                  <a:pt x="995522" y="5504700"/>
                  <a:pt x="727736" y="5509200"/>
                </a:cubicBezTo>
                <a:cubicBezTo>
                  <a:pt x="459950" y="5513700"/>
                  <a:pt x="334684" y="5453642"/>
                  <a:pt x="0" y="5509200"/>
                </a:cubicBezTo>
                <a:cubicBezTo>
                  <a:pt x="-34174" y="5318037"/>
                  <a:pt x="10620" y="5304729"/>
                  <a:pt x="0" y="5123556"/>
                </a:cubicBezTo>
                <a:cubicBezTo>
                  <a:pt x="-10620" y="4942383"/>
                  <a:pt x="49245" y="4871993"/>
                  <a:pt x="0" y="4627728"/>
                </a:cubicBezTo>
                <a:cubicBezTo>
                  <a:pt x="-49245" y="4383463"/>
                  <a:pt x="74915" y="4275131"/>
                  <a:pt x="0" y="3966624"/>
                </a:cubicBezTo>
                <a:cubicBezTo>
                  <a:pt x="-74915" y="3658117"/>
                  <a:pt x="30074" y="3700101"/>
                  <a:pt x="0" y="3525888"/>
                </a:cubicBezTo>
                <a:cubicBezTo>
                  <a:pt x="-30074" y="3351675"/>
                  <a:pt x="12258" y="3238724"/>
                  <a:pt x="0" y="3140244"/>
                </a:cubicBezTo>
                <a:cubicBezTo>
                  <a:pt x="-12258" y="3041764"/>
                  <a:pt x="29998" y="2945775"/>
                  <a:pt x="0" y="2754600"/>
                </a:cubicBezTo>
                <a:cubicBezTo>
                  <a:pt x="-29998" y="2563425"/>
                  <a:pt x="61643" y="2417666"/>
                  <a:pt x="0" y="2148588"/>
                </a:cubicBezTo>
                <a:cubicBezTo>
                  <a:pt x="-61643" y="1879510"/>
                  <a:pt x="31609" y="1849726"/>
                  <a:pt x="0" y="1762944"/>
                </a:cubicBezTo>
                <a:cubicBezTo>
                  <a:pt x="-31609" y="1676162"/>
                  <a:pt x="63993" y="1413815"/>
                  <a:pt x="0" y="1212024"/>
                </a:cubicBezTo>
                <a:cubicBezTo>
                  <a:pt x="-63993" y="1010233"/>
                  <a:pt x="1989" y="967354"/>
                  <a:pt x="0" y="771288"/>
                </a:cubicBezTo>
                <a:cubicBezTo>
                  <a:pt x="-1989" y="575222"/>
                  <a:pt x="57858" y="367468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Observational Setting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 err="1">
                <a:latin typeface=""/>
              </a:rPr>
              <a:t>DiD</a:t>
            </a: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Matching</a:t>
            </a: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Control Conversation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Discuss the same topic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High chance of attack</a:t>
            </a: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Time overlap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How?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Approximate DGP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Simplicity of LJ Platform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620629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A3E79B-0A7D-A60E-6EB1-920205B73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652644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F52652-9DC9-7D64-BAE5-770C4E8665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800" y="545123"/>
            <a:ext cx="3886200" cy="2590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1E67C2-3DD9-C610-3BD4-E8181A5662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1905" y="2590800"/>
            <a:ext cx="3689838" cy="24598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57CD0A-C9C5-C756-E843-C7894275DC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3691" y="4519246"/>
            <a:ext cx="3458309" cy="23055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53E936B-7F62-0E60-8346-2221C349A374}"/>
              </a:ext>
            </a:extLst>
          </p:cNvPr>
          <p:cNvSpPr txBox="1"/>
          <p:nvPr/>
        </p:nvSpPr>
        <p:spPr>
          <a:xfrm>
            <a:off x="10026619" y="-110009"/>
            <a:ext cx="2493628" cy="707886"/>
          </a:xfrm>
          <a:custGeom>
            <a:avLst/>
            <a:gdLst>
              <a:gd name="connsiteX0" fmla="*/ 0 w 2493628"/>
              <a:gd name="connsiteY0" fmla="*/ 0 h 707886"/>
              <a:gd name="connsiteX1" fmla="*/ 473789 w 2493628"/>
              <a:gd name="connsiteY1" fmla="*/ 0 h 707886"/>
              <a:gd name="connsiteX2" fmla="*/ 897706 w 2493628"/>
              <a:gd name="connsiteY2" fmla="*/ 0 h 707886"/>
              <a:gd name="connsiteX3" fmla="*/ 1446304 w 2493628"/>
              <a:gd name="connsiteY3" fmla="*/ 0 h 707886"/>
              <a:gd name="connsiteX4" fmla="*/ 1920094 w 2493628"/>
              <a:gd name="connsiteY4" fmla="*/ 0 h 707886"/>
              <a:gd name="connsiteX5" fmla="*/ 2493628 w 2493628"/>
              <a:gd name="connsiteY5" fmla="*/ 0 h 707886"/>
              <a:gd name="connsiteX6" fmla="*/ 2493628 w 2493628"/>
              <a:gd name="connsiteY6" fmla="*/ 368101 h 707886"/>
              <a:gd name="connsiteX7" fmla="*/ 2493628 w 2493628"/>
              <a:gd name="connsiteY7" fmla="*/ 707886 h 707886"/>
              <a:gd name="connsiteX8" fmla="*/ 1994902 w 2493628"/>
              <a:gd name="connsiteY8" fmla="*/ 707886 h 707886"/>
              <a:gd name="connsiteX9" fmla="*/ 1570986 w 2493628"/>
              <a:gd name="connsiteY9" fmla="*/ 707886 h 707886"/>
              <a:gd name="connsiteX10" fmla="*/ 1072260 w 2493628"/>
              <a:gd name="connsiteY10" fmla="*/ 707886 h 707886"/>
              <a:gd name="connsiteX11" fmla="*/ 573534 w 2493628"/>
              <a:gd name="connsiteY11" fmla="*/ 707886 h 707886"/>
              <a:gd name="connsiteX12" fmla="*/ 0 w 2493628"/>
              <a:gd name="connsiteY12" fmla="*/ 707886 h 707886"/>
              <a:gd name="connsiteX13" fmla="*/ 0 w 2493628"/>
              <a:gd name="connsiteY13" fmla="*/ 339785 h 707886"/>
              <a:gd name="connsiteX14" fmla="*/ 0 w 2493628"/>
              <a:gd name="connsiteY1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93628" h="707886" extrusionOk="0">
                <a:moveTo>
                  <a:pt x="0" y="0"/>
                </a:moveTo>
                <a:cubicBezTo>
                  <a:pt x="158672" y="-34749"/>
                  <a:pt x="345192" y="47887"/>
                  <a:pt x="473789" y="0"/>
                </a:cubicBezTo>
                <a:cubicBezTo>
                  <a:pt x="602386" y="-47887"/>
                  <a:pt x="781206" y="12274"/>
                  <a:pt x="897706" y="0"/>
                </a:cubicBezTo>
                <a:cubicBezTo>
                  <a:pt x="1014206" y="-12274"/>
                  <a:pt x="1289685" y="16558"/>
                  <a:pt x="1446304" y="0"/>
                </a:cubicBezTo>
                <a:cubicBezTo>
                  <a:pt x="1602923" y="-16558"/>
                  <a:pt x="1772400" y="1111"/>
                  <a:pt x="1920094" y="0"/>
                </a:cubicBezTo>
                <a:cubicBezTo>
                  <a:pt x="2067788" y="-1111"/>
                  <a:pt x="2229098" y="8144"/>
                  <a:pt x="2493628" y="0"/>
                </a:cubicBezTo>
                <a:cubicBezTo>
                  <a:pt x="2534034" y="183334"/>
                  <a:pt x="2475800" y="200085"/>
                  <a:pt x="2493628" y="368101"/>
                </a:cubicBezTo>
                <a:cubicBezTo>
                  <a:pt x="2511456" y="536117"/>
                  <a:pt x="2455024" y="546712"/>
                  <a:pt x="2493628" y="707886"/>
                </a:cubicBezTo>
                <a:cubicBezTo>
                  <a:pt x="2385476" y="721733"/>
                  <a:pt x="2128690" y="651900"/>
                  <a:pt x="1994902" y="707886"/>
                </a:cubicBezTo>
                <a:cubicBezTo>
                  <a:pt x="1861114" y="763872"/>
                  <a:pt x="1690639" y="680765"/>
                  <a:pt x="1570986" y="707886"/>
                </a:cubicBezTo>
                <a:cubicBezTo>
                  <a:pt x="1451333" y="735007"/>
                  <a:pt x="1297261" y="671049"/>
                  <a:pt x="1072260" y="707886"/>
                </a:cubicBezTo>
                <a:cubicBezTo>
                  <a:pt x="847259" y="744723"/>
                  <a:pt x="755963" y="696364"/>
                  <a:pt x="573534" y="707886"/>
                </a:cubicBezTo>
                <a:cubicBezTo>
                  <a:pt x="391105" y="719408"/>
                  <a:pt x="254359" y="701862"/>
                  <a:pt x="0" y="707886"/>
                </a:cubicBezTo>
                <a:cubicBezTo>
                  <a:pt x="-40166" y="566779"/>
                  <a:pt x="13196" y="469452"/>
                  <a:pt x="0" y="339785"/>
                </a:cubicBezTo>
                <a:cubicBezTo>
                  <a:pt x="-13196" y="210118"/>
                  <a:pt x="12238" y="14402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Balance</a:t>
            </a:r>
            <a:endParaRPr lang="en-US" sz="40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010426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7347301" cy="707886"/>
          </a:xfrm>
          <a:custGeom>
            <a:avLst/>
            <a:gdLst>
              <a:gd name="connsiteX0" fmla="*/ 0 w 7347301"/>
              <a:gd name="connsiteY0" fmla="*/ 0 h 707886"/>
              <a:gd name="connsiteX1" fmla="*/ 491704 w 7347301"/>
              <a:gd name="connsiteY1" fmla="*/ 0 h 707886"/>
              <a:gd name="connsiteX2" fmla="*/ 836462 w 7347301"/>
              <a:gd name="connsiteY2" fmla="*/ 0 h 707886"/>
              <a:gd name="connsiteX3" fmla="*/ 1548585 w 7347301"/>
              <a:gd name="connsiteY3" fmla="*/ 0 h 707886"/>
              <a:gd name="connsiteX4" fmla="*/ 2040289 w 7347301"/>
              <a:gd name="connsiteY4" fmla="*/ 0 h 707886"/>
              <a:gd name="connsiteX5" fmla="*/ 2531993 w 7347301"/>
              <a:gd name="connsiteY5" fmla="*/ 0 h 707886"/>
              <a:gd name="connsiteX6" fmla="*/ 3244116 w 7347301"/>
              <a:gd name="connsiteY6" fmla="*/ 0 h 707886"/>
              <a:gd name="connsiteX7" fmla="*/ 3662347 w 7347301"/>
              <a:gd name="connsiteY7" fmla="*/ 0 h 707886"/>
              <a:gd name="connsiteX8" fmla="*/ 4374470 w 7347301"/>
              <a:gd name="connsiteY8" fmla="*/ 0 h 707886"/>
              <a:gd name="connsiteX9" fmla="*/ 5086593 w 7347301"/>
              <a:gd name="connsiteY9" fmla="*/ 0 h 707886"/>
              <a:gd name="connsiteX10" fmla="*/ 5651770 w 7347301"/>
              <a:gd name="connsiteY10" fmla="*/ 0 h 707886"/>
              <a:gd name="connsiteX11" fmla="*/ 6363893 w 7347301"/>
              <a:gd name="connsiteY11" fmla="*/ 0 h 707886"/>
              <a:gd name="connsiteX12" fmla="*/ 6855597 w 7347301"/>
              <a:gd name="connsiteY12" fmla="*/ 0 h 707886"/>
              <a:gd name="connsiteX13" fmla="*/ 7347301 w 7347301"/>
              <a:gd name="connsiteY13" fmla="*/ 0 h 707886"/>
              <a:gd name="connsiteX14" fmla="*/ 7347301 w 7347301"/>
              <a:gd name="connsiteY14" fmla="*/ 361022 h 707886"/>
              <a:gd name="connsiteX15" fmla="*/ 7347301 w 7347301"/>
              <a:gd name="connsiteY15" fmla="*/ 707886 h 707886"/>
              <a:gd name="connsiteX16" fmla="*/ 6782124 w 7347301"/>
              <a:gd name="connsiteY16" fmla="*/ 707886 h 707886"/>
              <a:gd name="connsiteX17" fmla="*/ 6070001 w 7347301"/>
              <a:gd name="connsiteY17" fmla="*/ 707886 h 707886"/>
              <a:gd name="connsiteX18" fmla="*/ 5504824 w 7347301"/>
              <a:gd name="connsiteY18" fmla="*/ 707886 h 707886"/>
              <a:gd name="connsiteX19" fmla="*/ 5160066 w 7347301"/>
              <a:gd name="connsiteY19" fmla="*/ 707886 h 707886"/>
              <a:gd name="connsiteX20" fmla="*/ 4741835 w 7347301"/>
              <a:gd name="connsiteY20" fmla="*/ 707886 h 707886"/>
              <a:gd name="connsiteX21" fmla="*/ 4029712 w 7347301"/>
              <a:gd name="connsiteY21" fmla="*/ 707886 h 707886"/>
              <a:gd name="connsiteX22" fmla="*/ 3464535 w 7347301"/>
              <a:gd name="connsiteY22" fmla="*/ 707886 h 707886"/>
              <a:gd name="connsiteX23" fmla="*/ 3046304 w 7347301"/>
              <a:gd name="connsiteY23" fmla="*/ 707886 h 707886"/>
              <a:gd name="connsiteX24" fmla="*/ 2481127 w 7347301"/>
              <a:gd name="connsiteY24" fmla="*/ 707886 h 707886"/>
              <a:gd name="connsiteX25" fmla="*/ 2136369 w 7347301"/>
              <a:gd name="connsiteY25" fmla="*/ 707886 h 707886"/>
              <a:gd name="connsiteX26" fmla="*/ 1791611 w 7347301"/>
              <a:gd name="connsiteY26" fmla="*/ 707886 h 707886"/>
              <a:gd name="connsiteX27" fmla="*/ 1226434 w 7347301"/>
              <a:gd name="connsiteY27" fmla="*/ 707886 h 707886"/>
              <a:gd name="connsiteX28" fmla="*/ 808203 w 7347301"/>
              <a:gd name="connsiteY28" fmla="*/ 707886 h 707886"/>
              <a:gd name="connsiteX29" fmla="*/ 0 w 7347301"/>
              <a:gd name="connsiteY29" fmla="*/ 707886 h 707886"/>
              <a:gd name="connsiteX30" fmla="*/ 0 w 7347301"/>
              <a:gd name="connsiteY30" fmla="*/ 368101 h 707886"/>
              <a:gd name="connsiteX31" fmla="*/ 0 w 7347301"/>
              <a:gd name="connsiteY31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7347301" h="707886" extrusionOk="0">
                <a:moveTo>
                  <a:pt x="0" y="0"/>
                </a:moveTo>
                <a:cubicBezTo>
                  <a:pt x="188798" y="-19100"/>
                  <a:pt x="383030" y="48024"/>
                  <a:pt x="491704" y="0"/>
                </a:cubicBezTo>
                <a:cubicBezTo>
                  <a:pt x="600378" y="-48024"/>
                  <a:pt x="728931" y="3335"/>
                  <a:pt x="836462" y="0"/>
                </a:cubicBezTo>
                <a:cubicBezTo>
                  <a:pt x="943993" y="-3335"/>
                  <a:pt x="1406008" y="13716"/>
                  <a:pt x="1548585" y="0"/>
                </a:cubicBezTo>
                <a:cubicBezTo>
                  <a:pt x="1691162" y="-13716"/>
                  <a:pt x="1888708" y="10002"/>
                  <a:pt x="2040289" y="0"/>
                </a:cubicBezTo>
                <a:cubicBezTo>
                  <a:pt x="2191870" y="-10002"/>
                  <a:pt x="2289188" y="30774"/>
                  <a:pt x="2531993" y="0"/>
                </a:cubicBezTo>
                <a:cubicBezTo>
                  <a:pt x="2774798" y="-30774"/>
                  <a:pt x="2981606" y="46023"/>
                  <a:pt x="3244116" y="0"/>
                </a:cubicBezTo>
                <a:cubicBezTo>
                  <a:pt x="3506626" y="-46023"/>
                  <a:pt x="3488773" y="23675"/>
                  <a:pt x="3662347" y="0"/>
                </a:cubicBezTo>
                <a:cubicBezTo>
                  <a:pt x="3835921" y="-23675"/>
                  <a:pt x="4059958" y="19956"/>
                  <a:pt x="4374470" y="0"/>
                </a:cubicBezTo>
                <a:cubicBezTo>
                  <a:pt x="4688982" y="-19956"/>
                  <a:pt x="4907526" y="47055"/>
                  <a:pt x="5086593" y="0"/>
                </a:cubicBezTo>
                <a:cubicBezTo>
                  <a:pt x="5265660" y="-47055"/>
                  <a:pt x="5519221" y="3854"/>
                  <a:pt x="5651770" y="0"/>
                </a:cubicBezTo>
                <a:cubicBezTo>
                  <a:pt x="5784319" y="-3854"/>
                  <a:pt x="6020801" y="3402"/>
                  <a:pt x="6363893" y="0"/>
                </a:cubicBezTo>
                <a:cubicBezTo>
                  <a:pt x="6706985" y="-3402"/>
                  <a:pt x="6693135" y="11157"/>
                  <a:pt x="6855597" y="0"/>
                </a:cubicBezTo>
                <a:cubicBezTo>
                  <a:pt x="7018059" y="-11157"/>
                  <a:pt x="7236673" y="44714"/>
                  <a:pt x="7347301" y="0"/>
                </a:cubicBezTo>
                <a:cubicBezTo>
                  <a:pt x="7366878" y="102742"/>
                  <a:pt x="7334070" y="276083"/>
                  <a:pt x="7347301" y="361022"/>
                </a:cubicBezTo>
                <a:cubicBezTo>
                  <a:pt x="7360532" y="445961"/>
                  <a:pt x="7330372" y="599201"/>
                  <a:pt x="7347301" y="707886"/>
                </a:cubicBezTo>
                <a:cubicBezTo>
                  <a:pt x="7219262" y="710489"/>
                  <a:pt x="6991192" y="694717"/>
                  <a:pt x="6782124" y="707886"/>
                </a:cubicBezTo>
                <a:cubicBezTo>
                  <a:pt x="6573056" y="721055"/>
                  <a:pt x="6231187" y="677936"/>
                  <a:pt x="6070001" y="707886"/>
                </a:cubicBezTo>
                <a:cubicBezTo>
                  <a:pt x="5908815" y="737836"/>
                  <a:pt x="5706137" y="642995"/>
                  <a:pt x="5504824" y="707886"/>
                </a:cubicBezTo>
                <a:cubicBezTo>
                  <a:pt x="5303511" y="772777"/>
                  <a:pt x="5241609" y="691155"/>
                  <a:pt x="5160066" y="707886"/>
                </a:cubicBezTo>
                <a:cubicBezTo>
                  <a:pt x="5078523" y="724617"/>
                  <a:pt x="4917891" y="691688"/>
                  <a:pt x="4741835" y="707886"/>
                </a:cubicBezTo>
                <a:cubicBezTo>
                  <a:pt x="4565779" y="724084"/>
                  <a:pt x="4305223" y="680826"/>
                  <a:pt x="4029712" y="707886"/>
                </a:cubicBezTo>
                <a:cubicBezTo>
                  <a:pt x="3754201" y="734946"/>
                  <a:pt x="3678896" y="653038"/>
                  <a:pt x="3464535" y="707886"/>
                </a:cubicBezTo>
                <a:cubicBezTo>
                  <a:pt x="3250174" y="762734"/>
                  <a:pt x="3138571" y="674751"/>
                  <a:pt x="3046304" y="707886"/>
                </a:cubicBezTo>
                <a:cubicBezTo>
                  <a:pt x="2954037" y="741021"/>
                  <a:pt x="2621895" y="698265"/>
                  <a:pt x="2481127" y="707886"/>
                </a:cubicBezTo>
                <a:cubicBezTo>
                  <a:pt x="2340359" y="717507"/>
                  <a:pt x="2229450" y="704494"/>
                  <a:pt x="2136369" y="707886"/>
                </a:cubicBezTo>
                <a:cubicBezTo>
                  <a:pt x="2043288" y="711278"/>
                  <a:pt x="1875193" y="699190"/>
                  <a:pt x="1791611" y="707886"/>
                </a:cubicBezTo>
                <a:cubicBezTo>
                  <a:pt x="1708029" y="716582"/>
                  <a:pt x="1389582" y="685529"/>
                  <a:pt x="1226434" y="707886"/>
                </a:cubicBezTo>
                <a:cubicBezTo>
                  <a:pt x="1063286" y="730243"/>
                  <a:pt x="902001" y="695842"/>
                  <a:pt x="808203" y="707886"/>
                </a:cubicBezTo>
                <a:cubicBezTo>
                  <a:pt x="714405" y="719930"/>
                  <a:pt x="164274" y="697578"/>
                  <a:pt x="0" y="707886"/>
                </a:cubicBezTo>
                <a:cubicBezTo>
                  <a:pt x="-35093" y="613484"/>
                  <a:pt x="11833" y="450171"/>
                  <a:pt x="0" y="368101"/>
                </a:cubicBezTo>
                <a:cubicBezTo>
                  <a:pt x="-11833" y="286031"/>
                  <a:pt x="20136" y="14354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Outcomes of Interest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383534" y="1069994"/>
            <a:ext cx="5294251" cy="4622804"/>
          </a:xfrm>
          <a:custGeom>
            <a:avLst/>
            <a:gdLst>
              <a:gd name="connsiteX0" fmla="*/ 0 w 5294251"/>
              <a:gd name="connsiteY0" fmla="*/ 0 h 4622804"/>
              <a:gd name="connsiteX1" fmla="*/ 535308 w 5294251"/>
              <a:gd name="connsiteY1" fmla="*/ 0 h 4622804"/>
              <a:gd name="connsiteX2" fmla="*/ 964730 w 5294251"/>
              <a:gd name="connsiteY2" fmla="*/ 0 h 4622804"/>
              <a:gd name="connsiteX3" fmla="*/ 1658865 w 5294251"/>
              <a:gd name="connsiteY3" fmla="*/ 0 h 4622804"/>
              <a:gd name="connsiteX4" fmla="*/ 2194173 w 5294251"/>
              <a:gd name="connsiteY4" fmla="*/ 0 h 4622804"/>
              <a:gd name="connsiteX5" fmla="*/ 2729481 w 5294251"/>
              <a:gd name="connsiteY5" fmla="*/ 0 h 4622804"/>
              <a:gd name="connsiteX6" fmla="*/ 3423616 w 5294251"/>
              <a:gd name="connsiteY6" fmla="*/ 0 h 4622804"/>
              <a:gd name="connsiteX7" fmla="*/ 3905981 w 5294251"/>
              <a:gd name="connsiteY7" fmla="*/ 0 h 4622804"/>
              <a:gd name="connsiteX8" fmla="*/ 4600116 w 5294251"/>
              <a:gd name="connsiteY8" fmla="*/ 0 h 4622804"/>
              <a:gd name="connsiteX9" fmla="*/ 5294251 w 5294251"/>
              <a:gd name="connsiteY9" fmla="*/ 0 h 4622804"/>
              <a:gd name="connsiteX10" fmla="*/ 5294251 w 5294251"/>
              <a:gd name="connsiteY10" fmla="*/ 577851 h 4622804"/>
              <a:gd name="connsiteX11" fmla="*/ 5294251 w 5294251"/>
              <a:gd name="connsiteY11" fmla="*/ 1155701 h 4622804"/>
              <a:gd name="connsiteX12" fmla="*/ 5294251 w 5294251"/>
              <a:gd name="connsiteY12" fmla="*/ 1779780 h 4622804"/>
              <a:gd name="connsiteX13" fmla="*/ 5294251 w 5294251"/>
              <a:gd name="connsiteY13" fmla="*/ 2218946 h 4622804"/>
              <a:gd name="connsiteX14" fmla="*/ 5294251 w 5294251"/>
              <a:gd name="connsiteY14" fmla="*/ 2796796 h 4622804"/>
              <a:gd name="connsiteX15" fmla="*/ 5294251 w 5294251"/>
              <a:gd name="connsiteY15" fmla="*/ 3374647 h 4622804"/>
              <a:gd name="connsiteX16" fmla="*/ 5294251 w 5294251"/>
              <a:gd name="connsiteY16" fmla="*/ 3952497 h 4622804"/>
              <a:gd name="connsiteX17" fmla="*/ 5294251 w 5294251"/>
              <a:gd name="connsiteY17" fmla="*/ 4622804 h 4622804"/>
              <a:gd name="connsiteX18" fmla="*/ 4653058 w 5294251"/>
              <a:gd name="connsiteY18" fmla="*/ 4622804 h 4622804"/>
              <a:gd name="connsiteX19" fmla="*/ 4223636 w 5294251"/>
              <a:gd name="connsiteY19" fmla="*/ 4622804 h 4622804"/>
              <a:gd name="connsiteX20" fmla="*/ 3741271 w 5294251"/>
              <a:gd name="connsiteY20" fmla="*/ 4622804 h 4622804"/>
              <a:gd name="connsiteX21" fmla="*/ 3047136 w 5294251"/>
              <a:gd name="connsiteY21" fmla="*/ 4622804 h 4622804"/>
              <a:gd name="connsiteX22" fmla="*/ 2458885 w 5294251"/>
              <a:gd name="connsiteY22" fmla="*/ 4622804 h 4622804"/>
              <a:gd name="connsiteX23" fmla="*/ 1976520 w 5294251"/>
              <a:gd name="connsiteY23" fmla="*/ 4622804 h 4622804"/>
              <a:gd name="connsiteX24" fmla="*/ 1388270 w 5294251"/>
              <a:gd name="connsiteY24" fmla="*/ 4622804 h 4622804"/>
              <a:gd name="connsiteX25" fmla="*/ 958848 w 5294251"/>
              <a:gd name="connsiteY25" fmla="*/ 4622804 h 4622804"/>
              <a:gd name="connsiteX26" fmla="*/ 529425 w 5294251"/>
              <a:gd name="connsiteY26" fmla="*/ 4622804 h 4622804"/>
              <a:gd name="connsiteX27" fmla="*/ 0 w 5294251"/>
              <a:gd name="connsiteY27" fmla="*/ 4622804 h 4622804"/>
              <a:gd name="connsiteX28" fmla="*/ 0 w 5294251"/>
              <a:gd name="connsiteY28" fmla="*/ 4137410 h 4622804"/>
              <a:gd name="connsiteX29" fmla="*/ 0 w 5294251"/>
              <a:gd name="connsiteY29" fmla="*/ 3467103 h 4622804"/>
              <a:gd name="connsiteX30" fmla="*/ 0 w 5294251"/>
              <a:gd name="connsiteY30" fmla="*/ 2935481 h 4622804"/>
              <a:gd name="connsiteX31" fmla="*/ 0 w 5294251"/>
              <a:gd name="connsiteY31" fmla="*/ 2496314 h 4622804"/>
              <a:gd name="connsiteX32" fmla="*/ 0 w 5294251"/>
              <a:gd name="connsiteY32" fmla="*/ 1872236 h 4622804"/>
              <a:gd name="connsiteX33" fmla="*/ 0 w 5294251"/>
              <a:gd name="connsiteY33" fmla="*/ 1386841 h 4622804"/>
              <a:gd name="connsiteX34" fmla="*/ 0 w 5294251"/>
              <a:gd name="connsiteY34" fmla="*/ 762763 h 4622804"/>
              <a:gd name="connsiteX35" fmla="*/ 0 w 5294251"/>
              <a:gd name="connsiteY35" fmla="*/ 0 h 462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294251" h="4622804" extrusionOk="0">
                <a:moveTo>
                  <a:pt x="0" y="0"/>
                </a:moveTo>
                <a:cubicBezTo>
                  <a:pt x="205582" y="-58343"/>
                  <a:pt x="313974" y="11876"/>
                  <a:pt x="535308" y="0"/>
                </a:cubicBezTo>
                <a:cubicBezTo>
                  <a:pt x="756642" y="-11876"/>
                  <a:pt x="763012" y="46137"/>
                  <a:pt x="964730" y="0"/>
                </a:cubicBezTo>
                <a:cubicBezTo>
                  <a:pt x="1166448" y="-46137"/>
                  <a:pt x="1452173" y="57198"/>
                  <a:pt x="1658865" y="0"/>
                </a:cubicBezTo>
                <a:cubicBezTo>
                  <a:pt x="1865558" y="-57198"/>
                  <a:pt x="2065117" y="26478"/>
                  <a:pt x="2194173" y="0"/>
                </a:cubicBezTo>
                <a:cubicBezTo>
                  <a:pt x="2323229" y="-26478"/>
                  <a:pt x="2465323" y="56971"/>
                  <a:pt x="2729481" y="0"/>
                </a:cubicBezTo>
                <a:cubicBezTo>
                  <a:pt x="2993639" y="-56971"/>
                  <a:pt x="3085028" y="26946"/>
                  <a:pt x="3423616" y="0"/>
                </a:cubicBezTo>
                <a:cubicBezTo>
                  <a:pt x="3762204" y="-26946"/>
                  <a:pt x="3696449" y="10737"/>
                  <a:pt x="3905981" y="0"/>
                </a:cubicBezTo>
                <a:cubicBezTo>
                  <a:pt x="4115514" y="-10737"/>
                  <a:pt x="4253561" y="44830"/>
                  <a:pt x="4600116" y="0"/>
                </a:cubicBezTo>
                <a:cubicBezTo>
                  <a:pt x="4946671" y="-44830"/>
                  <a:pt x="5031173" y="18572"/>
                  <a:pt x="5294251" y="0"/>
                </a:cubicBezTo>
                <a:cubicBezTo>
                  <a:pt x="5303211" y="225129"/>
                  <a:pt x="5289231" y="337906"/>
                  <a:pt x="5294251" y="577851"/>
                </a:cubicBezTo>
                <a:cubicBezTo>
                  <a:pt x="5299271" y="817796"/>
                  <a:pt x="5260060" y="971050"/>
                  <a:pt x="5294251" y="1155701"/>
                </a:cubicBezTo>
                <a:cubicBezTo>
                  <a:pt x="5328442" y="1340352"/>
                  <a:pt x="5276717" y="1533191"/>
                  <a:pt x="5294251" y="1779780"/>
                </a:cubicBezTo>
                <a:cubicBezTo>
                  <a:pt x="5311785" y="2026369"/>
                  <a:pt x="5289692" y="2118572"/>
                  <a:pt x="5294251" y="2218946"/>
                </a:cubicBezTo>
                <a:cubicBezTo>
                  <a:pt x="5298810" y="2319320"/>
                  <a:pt x="5285438" y="2609667"/>
                  <a:pt x="5294251" y="2796796"/>
                </a:cubicBezTo>
                <a:cubicBezTo>
                  <a:pt x="5303064" y="2983925"/>
                  <a:pt x="5268898" y="3166375"/>
                  <a:pt x="5294251" y="3374647"/>
                </a:cubicBezTo>
                <a:cubicBezTo>
                  <a:pt x="5319604" y="3582919"/>
                  <a:pt x="5225596" y="3728207"/>
                  <a:pt x="5294251" y="3952497"/>
                </a:cubicBezTo>
                <a:cubicBezTo>
                  <a:pt x="5362906" y="4176787"/>
                  <a:pt x="5256661" y="4370200"/>
                  <a:pt x="5294251" y="4622804"/>
                </a:cubicBezTo>
                <a:cubicBezTo>
                  <a:pt x="5102693" y="4672686"/>
                  <a:pt x="4826969" y="4576788"/>
                  <a:pt x="4653058" y="4622804"/>
                </a:cubicBezTo>
                <a:cubicBezTo>
                  <a:pt x="4479147" y="4668820"/>
                  <a:pt x="4422158" y="4585548"/>
                  <a:pt x="4223636" y="4622804"/>
                </a:cubicBezTo>
                <a:cubicBezTo>
                  <a:pt x="4025114" y="4660060"/>
                  <a:pt x="3906741" y="4566026"/>
                  <a:pt x="3741271" y="4622804"/>
                </a:cubicBezTo>
                <a:cubicBezTo>
                  <a:pt x="3575801" y="4679582"/>
                  <a:pt x="3386176" y="4553117"/>
                  <a:pt x="3047136" y="4622804"/>
                </a:cubicBezTo>
                <a:cubicBezTo>
                  <a:pt x="2708096" y="4692491"/>
                  <a:pt x="2593523" y="4620312"/>
                  <a:pt x="2458885" y="4622804"/>
                </a:cubicBezTo>
                <a:cubicBezTo>
                  <a:pt x="2324247" y="4625296"/>
                  <a:pt x="2122158" y="4601236"/>
                  <a:pt x="1976520" y="4622804"/>
                </a:cubicBezTo>
                <a:cubicBezTo>
                  <a:pt x="1830883" y="4644372"/>
                  <a:pt x="1529143" y="4584060"/>
                  <a:pt x="1388270" y="4622804"/>
                </a:cubicBezTo>
                <a:cubicBezTo>
                  <a:pt x="1247397" y="4661548"/>
                  <a:pt x="1123445" y="4602848"/>
                  <a:pt x="958848" y="4622804"/>
                </a:cubicBezTo>
                <a:cubicBezTo>
                  <a:pt x="794251" y="4642760"/>
                  <a:pt x="696956" y="4583099"/>
                  <a:pt x="529425" y="4622804"/>
                </a:cubicBezTo>
                <a:cubicBezTo>
                  <a:pt x="361894" y="4662509"/>
                  <a:pt x="229926" y="4604986"/>
                  <a:pt x="0" y="4622804"/>
                </a:cubicBezTo>
                <a:cubicBezTo>
                  <a:pt x="-52600" y="4419835"/>
                  <a:pt x="14979" y="4296019"/>
                  <a:pt x="0" y="4137410"/>
                </a:cubicBezTo>
                <a:cubicBezTo>
                  <a:pt x="-14979" y="3978801"/>
                  <a:pt x="21521" y="3741695"/>
                  <a:pt x="0" y="3467103"/>
                </a:cubicBezTo>
                <a:cubicBezTo>
                  <a:pt x="-21521" y="3192511"/>
                  <a:pt x="33632" y="3160917"/>
                  <a:pt x="0" y="2935481"/>
                </a:cubicBezTo>
                <a:cubicBezTo>
                  <a:pt x="-33632" y="2710045"/>
                  <a:pt x="13219" y="2650478"/>
                  <a:pt x="0" y="2496314"/>
                </a:cubicBezTo>
                <a:cubicBezTo>
                  <a:pt x="-13219" y="2342150"/>
                  <a:pt x="26273" y="2068043"/>
                  <a:pt x="0" y="1872236"/>
                </a:cubicBezTo>
                <a:cubicBezTo>
                  <a:pt x="-26273" y="1676429"/>
                  <a:pt x="10093" y="1536470"/>
                  <a:pt x="0" y="1386841"/>
                </a:cubicBezTo>
                <a:cubicBezTo>
                  <a:pt x="-10093" y="1237213"/>
                  <a:pt x="16508" y="990531"/>
                  <a:pt x="0" y="762763"/>
                </a:cubicBezTo>
                <a:cubicBezTo>
                  <a:pt x="-16508" y="534995"/>
                  <a:pt x="80355" y="257737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Structural Outcomes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Intensity:</a:t>
            </a:r>
            <a:r>
              <a:rPr lang="en-US" sz="2400" dirty="0">
                <a:latin typeface=""/>
              </a:rPr>
              <a:t> Comments &amp; Threads</a:t>
            </a:r>
            <a:endParaRPr lang="en-US" sz="2400" b="1" i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Engagement: </a:t>
            </a:r>
            <a:r>
              <a:rPr lang="en-US" sz="2400" dirty="0">
                <a:latin typeface=""/>
              </a:rPr>
              <a:t>Users &amp; Replies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24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Content Outcomes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 err="1">
                <a:latin typeface=""/>
              </a:rPr>
              <a:t>Sensetive</a:t>
            </a:r>
            <a:r>
              <a:rPr lang="en-US" sz="2400" b="1" dirty="0">
                <a:latin typeface=""/>
              </a:rPr>
              <a:t> Topics</a:t>
            </a:r>
          </a:p>
          <a:p>
            <a:pPr>
              <a:lnSpc>
                <a:spcPct val="50000"/>
              </a:lnSpc>
            </a:pPr>
            <a:r>
              <a:rPr lang="en-US" sz="3200" dirty="0">
                <a:latin typeface=""/>
              </a:rPr>
              <a:t>┃ </a:t>
            </a:r>
            <a:r>
              <a:rPr lang="en-US" sz="2000" dirty="0">
                <a:latin typeface=""/>
              </a:rPr>
              <a:t>Political Opposition, Economy</a:t>
            </a:r>
          </a:p>
          <a:p>
            <a:pPr>
              <a:lnSpc>
                <a:spcPct val="50000"/>
              </a:lnSpc>
            </a:pPr>
            <a:r>
              <a:rPr lang="en-US" sz="3200" dirty="0">
                <a:latin typeface=""/>
              </a:rPr>
              <a:t>┃ </a:t>
            </a:r>
            <a:r>
              <a:rPr lang="en-US" sz="2000" dirty="0">
                <a:latin typeface=""/>
              </a:rPr>
              <a:t>in Crisis, War in Ukraine </a:t>
            </a:r>
            <a:endParaRPr lang="en-US" sz="2000" b="1" i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Agenda Promotion</a:t>
            </a:r>
          </a:p>
          <a:p>
            <a:pPr>
              <a:lnSpc>
                <a:spcPct val="80000"/>
              </a:lnSpc>
            </a:pPr>
            <a:r>
              <a:rPr lang="en-US" sz="2000" dirty="0">
                <a:latin typeface=""/>
              </a:rPr>
              <a:t>        NATO </a:t>
            </a:r>
            <a:r>
              <a:rPr lang="en-US" sz="2000" dirty="0" err="1">
                <a:latin typeface=""/>
              </a:rPr>
              <a:t>Aggresion</a:t>
            </a:r>
            <a:endParaRPr lang="en-US" sz="20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2000" dirty="0">
                <a:latin typeface=""/>
              </a:rPr>
              <a:t>        Putin’s Foreign Policy Success</a:t>
            </a:r>
            <a:endParaRPr lang="en-US" sz="20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2400" dirty="0">
                <a:latin typeface=""/>
              </a:rPr>
              <a:t> </a:t>
            </a:r>
            <a:endParaRPr lang="en-US" sz="3200" dirty="0">
              <a:latin typeface="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2E262E-F4AD-FE10-C2BE-9F45B92A7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069994"/>
            <a:ext cx="6705600" cy="36180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D21362-9042-E9DD-5427-73C58C0B6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9744" y="5788006"/>
            <a:ext cx="9784139" cy="576454"/>
          </a:xfrm>
          <a:prstGeom prst="rect">
            <a:avLst/>
          </a:prstGeom>
          <a:solidFill>
            <a:srgbClr val="FFC000"/>
          </a:solidFill>
        </p:spPr>
      </p:pic>
    </p:spTree>
    <p:extLst>
      <p:ext uri="{BB962C8B-B14F-4D97-AF65-F5344CB8AC3E}">
        <p14:creationId xmlns:p14="http://schemas.microsoft.com/office/powerpoint/2010/main" val="3637554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8929597" cy="707886"/>
          </a:xfrm>
          <a:custGeom>
            <a:avLst/>
            <a:gdLst>
              <a:gd name="connsiteX0" fmla="*/ 0 w 8929597"/>
              <a:gd name="connsiteY0" fmla="*/ 0 h 707886"/>
              <a:gd name="connsiteX1" fmla="*/ 506010 w 8929597"/>
              <a:gd name="connsiteY1" fmla="*/ 0 h 707886"/>
              <a:gd name="connsiteX2" fmla="*/ 833429 w 8929597"/>
              <a:gd name="connsiteY2" fmla="*/ 0 h 707886"/>
              <a:gd name="connsiteX3" fmla="*/ 1607327 w 8929597"/>
              <a:gd name="connsiteY3" fmla="*/ 0 h 707886"/>
              <a:gd name="connsiteX4" fmla="*/ 2113338 w 8929597"/>
              <a:gd name="connsiteY4" fmla="*/ 0 h 707886"/>
              <a:gd name="connsiteX5" fmla="*/ 2619348 w 8929597"/>
              <a:gd name="connsiteY5" fmla="*/ 0 h 707886"/>
              <a:gd name="connsiteX6" fmla="*/ 3393247 w 8929597"/>
              <a:gd name="connsiteY6" fmla="*/ 0 h 707886"/>
              <a:gd name="connsiteX7" fmla="*/ 3809961 w 8929597"/>
              <a:gd name="connsiteY7" fmla="*/ 0 h 707886"/>
              <a:gd name="connsiteX8" fmla="*/ 4583860 w 8929597"/>
              <a:gd name="connsiteY8" fmla="*/ 0 h 707886"/>
              <a:gd name="connsiteX9" fmla="*/ 5357758 w 8929597"/>
              <a:gd name="connsiteY9" fmla="*/ 0 h 707886"/>
              <a:gd name="connsiteX10" fmla="*/ 5953065 w 8929597"/>
              <a:gd name="connsiteY10" fmla="*/ 0 h 707886"/>
              <a:gd name="connsiteX11" fmla="*/ 6726963 w 8929597"/>
              <a:gd name="connsiteY11" fmla="*/ 0 h 707886"/>
              <a:gd name="connsiteX12" fmla="*/ 7232974 w 8929597"/>
              <a:gd name="connsiteY12" fmla="*/ 0 h 707886"/>
              <a:gd name="connsiteX13" fmla="*/ 7738984 w 8929597"/>
              <a:gd name="connsiteY13" fmla="*/ 0 h 707886"/>
              <a:gd name="connsiteX14" fmla="*/ 8423587 w 8929597"/>
              <a:gd name="connsiteY14" fmla="*/ 0 h 707886"/>
              <a:gd name="connsiteX15" fmla="*/ 8929597 w 8929597"/>
              <a:gd name="connsiteY15" fmla="*/ 0 h 707886"/>
              <a:gd name="connsiteX16" fmla="*/ 8929597 w 8929597"/>
              <a:gd name="connsiteY16" fmla="*/ 368101 h 707886"/>
              <a:gd name="connsiteX17" fmla="*/ 8929597 w 8929597"/>
              <a:gd name="connsiteY17" fmla="*/ 707886 h 707886"/>
              <a:gd name="connsiteX18" fmla="*/ 8244995 w 8929597"/>
              <a:gd name="connsiteY18" fmla="*/ 707886 h 707886"/>
              <a:gd name="connsiteX19" fmla="*/ 7917576 w 8929597"/>
              <a:gd name="connsiteY19" fmla="*/ 707886 h 707886"/>
              <a:gd name="connsiteX20" fmla="*/ 7500861 w 8929597"/>
              <a:gd name="connsiteY20" fmla="*/ 707886 h 707886"/>
              <a:gd name="connsiteX21" fmla="*/ 6726963 w 8929597"/>
              <a:gd name="connsiteY21" fmla="*/ 707886 h 707886"/>
              <a:gd name="connsiteX22" fmla="*/ 6131657 w 8929597"/>
              <a:gd name="connsiteY22" fmla="*/ 707886 h 707886"/>
              <a:gd name="connsiteX23" fmla="*/ 5714942 w 8929597"/>
              <a:gd name="connsiteY23" fmla="*/ 707886 h 707886"/>
              <a:gd name="connsiteX24" fmla="*/ 5119636 w 8929597"/>
              <a:gd name="connsiteY24" fmla="*/ 707886 h 707886"/>
              <a:gd name="connsiteX25" fmla="*/ 4792217 w 8929597"/>
              <a:gd name="connsiteY25" fmla="*/ 707886 h 707886"/>
              <a:gd name="connsiteX26" fmla="*/ 4464799 w 8929597"/>
              <a:gd name="connsiteY26" fmla="*/ 707886 h 707886"/>
              <a:gd name="connsiteX27" fmla="*/ 3869492 w 8929597"/>
              <a:gd name="connsiteY27" fmla="*/ 707886 h 707886"/>
              <a:gd name="connsiteX28" fmla="*/ 3452778 w 8929597"/>
              <a:gd name="connsiteY28" fmla="*/ 707886 h 707886"/>
              <a:gd name="connsiteX29" fmla="*/ 2768175 w 8929597"/>
              <a:gd name="connsiteY29" fmla="*/ 707886 h 707886"/>
              <a:gd name="connsiteX30" fmla="*/ 2351461 w 8929597"/>
              <a:gd name="connsiteY30" fmla="*/ 707886 h 707886"/>
              <a:gd name="connsiteX31" fmla="*/ 1666858 w 8929597"/>
              <a:gd name="connsiteY31" fmla="*/ 707886 h 707886"/>
              <a:gd name="connsiteX32" fmla="*/ 1339440 w 8929597"/>
              <a:gd name="connsiteY32" fmla="*/ 707886 h 707886"/>
              <a:gd name="connsiteX33" fmla="*/ 654837 w 8929597"/>
              <a:gd name="connsiteY33" fmla="*/ 707886 h 707886"/>
              <a:gd name="connsiteX34" fmla="*/ 0 w 8929597"/>
              <a:gd name="connsiteY34" fmla="*/ 707886 h 707886"/>
              <a:gd name="connsiteX35" fmla="*/ 0 w 8929597"/>
              <a:gd name="connsiteY35" fmla="*/ 375180 h 707886"/>
              <a:gd name="connsiteX36" fmla="*/ 0 w 8929597"/>
              <a:gd name="connsiteY36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929597" h="707886" extrusionOk="0">
                <a:moveTo>
                  <a:pt x="0" y="0"/>
                </a:moveTo>
                <a:cubicBezTo>
                  <a:pt x="172771" y="-56360"/>
                  <a:pt x="368377" y="59124"/>
                  <a:pt x="506010" y="0"/>
                </a:cubicBezTo>
                <a:cubicBezTo>
                  <a:pt x="643643" y="-59124"/>
                  <a:pt x="718016" y="38069"/>
                  <a:pt x="833429" y="0"/>
                </a:cubicBezTo>
                <a:cubicBezTo>
                  <a:pt x="948842" y="-38069"/>
                  <a:pt x="1236331" y="86586"/>
                  <a:pt x="1607327" y="0"/>
                </a:cubicBezTo>
                <a:cubicBezTo>
                  <a:pt x="1978323" y="-86586"/>
                  <a:pt x="1930068" y="2861"/>
                  <a:pt x="2113338" y="0"/>
                </a:cubicBezTo>
                <a:cubicBezTo>
                  <a:pt x="2296608" y="-2861"/>
                  <a:pt x="2406551" y="40219"/>
                  <a:pt x="2619348" y="0"/>
                </a:cubicBezTo>
                <a:cubicBezTo>
                  <a:pt x="2832145" y="-40219"/>
                  <a:pt x="3092204" y="81010"/>
                  <a:pt x="3393247" y="0"/>
                </a:cubicBezTo>
                <a:cubicBezTo>
                  <a:pt x="3694290" y="-81010"/>
                  <a:pt x="3650743" y="37717"/>
                  <a:pt x="3809961" y="0"/>
                </a:cubicBezTo>
                <a:cubicBezTo>
                  <a:pt x="3969179" y="-37717"/>
                  <a:pt x="4232574" y="38211"/>
                  <a:pt x="4583860" y="0"/>
                </a:cubicBezTo>
                <a:cubicBezTo>
                  <a:pt x="4935146" y="-38211"/>
                  <a:pt x="5038868" y="45521"/>
                  <a:pt x="5357758" y="0"/>
                </a:cubicBezTo>
                <a:cubicBezTo>
                  <a:pt x="5676648" y="-45521"/>
                  <a:pt x="5769553" y="63152"/>
                  <a:pt x="5953065" y="0"/>
                </a:cubicBezTo>
                <a:cubicBezTo>
                  <a:pt x="6136577" y="-63152"/>
                  <a:pt x="6438852" y="82759"/>
                  <a:pt x="6726963" y="0"/>
                </a:cubicBezTo>
                <a:cubicBezTo>
                  <a:pt x="7015074" y="-82759"/>
                  <a:pt x="6993431" y="4940"/>
                  <a:pt x="7232974" y="0"/>
                </a:cubicBezTo>
                <a:cubicBezTo>
                  <a:pt x="7472517" y="-4940"/>
                  <a:pt x="7609853" y="23047"/>
                  <a:pt x="7738984" y="0"/>
                </a:cubicBezTo>
                <a:cubicBezTo>
                  <a:pt x="7868115" y="-23047"/>
                  <a:pt x="8227452" y="32433"/>
                  <a:pt x="8423587" y="0"/>
                </a:cubicBezTo>
                <a:cubicBezTo>
                  <a:pt x="8619722" y="-32433"/>
                  <a:pt x="8734415" y="35125"/>
                  <a:pt x="8929597" y="0"/>
                </a:cubicBezTo>
                <a:cubicBezTo>
                  <a:pt x="8930483" y="114642"/>
                  <a:pt x="8887217" y="246315"/>
                  <a:pt x="8929597" y="368101"/>
                </a:cubicBezTo>
                <a:cubicBezTo>
                  <a:pt x="8971977" y="489887"/>
                  <a:pt x="8891972" y="599132"/>
                  <a:pt x="8929597" y="707886"/>
                </a:cubicBezTo>
                <a:cubicBezTo>
                  <a:pt x="8638581" y="723061"/>
                  <a:pt x="8385031" y="631281"/>
                  <a:pt x="8244995" y="707886"/>
                </a:cubicBezTo>
                <a:cubicBezTo>
                  <a:pt x="8104959" y="784491"/>
                  <a:pt x="8072511" y="689652"/>
                  <a:pt x="7917576" y="707886"/>
                </a:cubicBezTo>
                <a:cubicBezTo>
                  <a:pt x="7762641" y="726120"/>
                  <a:pt x="7585255" y="699289"/>
                  <a:pt x="7500861" y="707886"/>
                </a:cubicBezTo>
                <a:cubicBezTo>
                  <a:pt x="7416467" y="716483"/>
                  <a:pt x="6974870" y="686861"/>
                  <a:pt x="6726963" y="707886"/>
                </a:cubicBezTo>
                <a:cubicBezTo>
                  <a:pt x="6479056" y="728911"/>
                  <a:pt x="6414341" y="676905"/>
                  <a:pt x="6131657" y="707886"/>
                </a:cubicBezTo>
                <a:cubicBezTo>
                  <a:pt x="5848973" y="738867"/>
                  <a:pt x="5839039" y="674720"/>
                  <a:pt x="5714942" y="707886"/>
                </a:cubicBezTo>
                <a:cubicBezTo>
                  <a:pt x="5590845" y="741052"/>
                  <a:pt x="5358869" y="669981"/>
                  <a:pt x="5119636" y="707886"/>
                </a:cubicBezTo>
                <a:cubicBezTo>
                  <a:pt x="4880403" y="745791"/>
                  <a:pt x="4863764" y="693075"/>
                  <a:pt x="4792217" y="707886"/>
                </a:cubicBezTo>
                <a:cubicBezTo>
                  <a:pt x="4720670" y="722697"/>
                  <a:pt x="4619022" y="673124"/>
                  <a:pt x="4464799" y="707886"/>
                </a:cubicBezTo>
                <a:cubicBezTo>
                  <a:pt x="4310576" y="742648"/>
                  <a:pt x="4027162" y="674326"/>
                  <a:pt x="3869492" y="707886"/>
                </a:cubicBezTo>
                <a:cubicBezTo>
                  <a:pt x="3711822" y="741446"/>
                  <a:pt x="3633057" y="663181"/>
                  <a:pt x="3452778" y="707886"/>
                </a:cubicBezTo>
                <a:cubicBezTo>
                  <a:pt x="3272499" y="752591"/>
                  <a:pt x="2973407" y="647166"/>
                  <a:pt x="2768175" y="707886"/>
                </a:cubicBezTo>
                <a:cubicBezTo>
                  <a:pt x="2562943" y="768606"/>
                  <a:pt x="2497973" y="665708"/>
                  <a:pt x="2351461" y="707886"/>
                </a:cubicBezTo>
                <a:cubicBezTo>
                  <a:pt x="2204949" y="750064"/>
                  <a:pt x="1883764" y="703639"/>
                  <a:pt x="1666858" y="707886"/>
                </a:cubicBezTo>
                <a:cubicBezTo>
                  <a:pt x="1449952" y="712133"/>
                  <a:pt x="1415532" y="694663"/>
                  <a:pt x="1339440" y="707886"/>
                </a:cubicBezTo>
                <a:cubicBezTo>
                  <a:pt x="1263348" y="721109"/>
                  <a:pt x="821053" y="626083"/>
                  <a:pt x="654837" y="707886"/>
                </a:cubicBezTo>
                <a:cubicBezTo>
                  <a:pt x="488621" y="789689"/>
                  <a:pt x="298100" y="672450"/>
                  <a:pt x="0" y="707886"/>
                </a:cubicBezTo>
                <a:cubicBezTo>
                  <a:pt x="-17416" y="576105"/>
                  <a:pt x="17434" y="482104"/>
                  <a:pt x="0" y="375180"/>
                </a:cubicBezTo>
                <a:cubicBezTo>
                  <a:pt x="-17434" y="268256"/>
                  <a:pt x="41369" y="95773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Results–1: Structural Outcomes</a:t>
            </a:r>
            <a:endParaRPr lang="en-US" sz="4000" dirty="0">
              <a:latin typeface=""/>
            </a:endParaRPr>
          </a:p>
        </p:txBody>
      </p:sp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2D38404-90C3-100C-AE7A-0FE43BB60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34" y="1301261"/>
            <a:ext cx="11875532" cy="425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2172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8929597" cy="707886"/>
          </a:xfrm>
          <a:custGeom>
            <a:avLst/>
            <a:gdLst>
              <a:gd name="connsiteX0" fmla="*/ 0 w 8929597"/>
              <a:gd name="connsiteY0" fmla="*/ 0 h 707886"/>
              <a:gd name="connsiteX1" fmla="*/ 506010 w 8929597"/>
              <a:gd name="connsiteY1" fmla="*/ 0 h 707886"/>
              <a:gd name="connsiteX2" fmla="*/ 833429 w 8929597"/>
              <a:gd name="connsiteY2" fmla="*/ 0 h 707886"/>
              <a:gd name="connsiteX3" fmla="*/ 1607327 w 8929597"/>
              <a:gd name="connsiteY3" fmla="*/ 0 h 707886"/>
              <a:gd name="connsiteX4" fmla="*/ 2113338 w 8929597"/>
              <a:gd name="connsiteY4" fmla="*/ 0 h 707886"/>
              <a:gd name="connsiteX5" fmla="*/ 2619348 w 8929597"/>
              <a:gd name="connsiteY5" fmla="*/ 0 h 707886"/>
              <a:gd name="connsiteX6" fmla="*/ 3393247 w 8929597"/>
              <a:gd name="connsiteY6" fmla="*/ 0 h 707886"/>
              <a:gd name="connsiteX7" fmla="*/ 3809961 w 8929597"/>
              <a:gd name="connsiteY7" fmla="*/ 0 h 707886"/>
              <a:gd name="connsiteX8" fmla="*/ 4583860 w 8929597"/>
              <a:gd name="connsiteY8" fmla="*/ 0 h 707886"/>
              <a:gd name="connsiteX9" fmla="*/ 5357758 w 8929597"/>
              <a:gd name="connsiteY9" fmla="*/ 0 h 707886"/>
              <a:gd name="connsiteX10" fmla="*/ 5953065 w 8929597"/>
              <a:gd name="connsiteY10" fmla="*/ 0 h 707886"/>
              <a:gd name="connsiteX11" fmla="*/ 6726963 w 8929597"/>
              <a:gd name="connsiteY11" fmla="*/ 0 h 707886"/>
              <a:gd name="connsiteX12" fmla="*/ 7232974 w 8929597"/>
              <a:gd name="connsiteY12" fmla="*/ 0 h 707886"/>
              <a:gd name="connsiteX13" fmla="*/ 7738984 w 8929597"/>
              <a:gd name="connsiteY13" fmla="*/ 0 h 707886"/>
              <a:gd name="connsiteX14" fmla="*/ 8423587 w 8929597"/>
              <a:gd name="connsiteY14" fmla="*/ 0 h 707886"/>
              <a:gd name="connsiteX15" fmla="*/ 8929597 w 8929597"/>
              <a:gd name="connsiteY15" fmla="*/ 0 h 707886"/>
              <a:gd name="connsiteX16" fmla="*/ 8929597 w 8929597"/>
              <a:gd name="connsiteY16" fmla="*/ 368101 h 707886"/>
              <a:gd name="connsiteX17" fmla="*/ 8929597 w 8929597"/>
              <a:gd name="connsiteY17" fmla="*/ 707886 h 707886"/>
              <a:gd name="connsiteX18" fmla="*/ 8244995 w 8929597"/>
              <a:gd name="connsiteY18" fmla="*/ 707886 h 707886"/>
              <a:gd name="connsiteX19" fmla="*/ 7917576 w 8929597"/>
              <a:gd name="connsiteY19" fmla="*/ 707886 h 707886"/>
              <a:gd name="connsiteX20" fmla="*/ 7500861 w 8929597"/>
              <a:gd name="connsiteY20" fmla="*/ 707886 h 707886"/>
              <a:gd name="connsiteX21" fmla="*/ 6726963 w 8929597"/>
              <a:gd name="connsiteY21" fmla="*/ 707886 h 707886"/>
              <a:gd name="connsiteX22" fmla="*/ 6131657 w 8929597"/>
              <a:gd name="connsiteY22" fmla="*/ 707886 h 707886"/>
              <a:gd name="connsiteX23" fmla="*/ 5714942 w 8929597"/>
              <a:gd name="connsiteY23" fmla="*/ 707886 h 707886"/>
              <a:gd name="connsiteX24" fmla="*/ 5119636 w 8929597"/>
              <a:gd name="connsiteY24" fmla="*/ 707886 h 707886"/>
              <a:gd name="connsiteX25" fmla="*/ 4792217 w 8929597"/>
              <a:gd name="connsiteY25" fmla="*/ 707886 h 707886"/>
              <a:gd name="connsiteX26" fmla="*/ 4464799 w 8929597"/>
              <a:gd name="connsiteY26" fmla="*/ 707886 h 707886"/>
              <a:gd name="connsiteX27" fmla="*/ 3869492 w 8929597"/>
              <a:gd name="connsiteY27" fmla="*/ 707886 h 707886"/>
              <a:gd name="connsiteX28" fmla="*/ 3452778 w 8929597"/>
              <a:gd name="connsiteY28" fmla="*/ 707886 h 707886"/>
              <a:gd name="connsiteX29" fmla="*/ 2768175 w 8929597"/>
              <a:gd name="connsiteY29" fmla="*/ 707886 h 707886"/>
              <a:gd name="connsiteX30" fmla="*/ 2351461 w 8929597"/>
              <a:gd name="connsiteY30" fmla="*/ 707886 h 707886"/>
              <a:gd name="connsiteX31" fmla="*/ 1666858 w 8929597"/>
              <a:gd name="connsiteY31" fmla="*/ 707886 h 707886"/>
              <a:gd name="connsiteX32" fmla="*/ 1339440 w 8929597"/>
              <a:gd name="connsiteY32" fmla="*/ 707886 h 707886"/>
              <a:gd name="connsiteX33" fmla="*/ 654837 w 8929597"/>
              <a:gd name="connsiteY33" fmla="*/ 707886 h 707886"/>
              <a:gd name="connsiteX34" fmla="*/ 0 w 8929597"/>
              <a:gd name="connsiteY34" fmla="*/ 707886 h 707886"/>
              <a:gd name="connsiteX35" fmla="*/ 0 w 8929597"/>
              <a:gd name="connsiteY35" fmla="*/ 375180 h 707886"/>
              <a:gd name="connsiteX36" fmla="*/ 0 w 8929597"/>
              <a:gd name="connsiteY36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929597" h="707886" extrusionOk="0">
                <a:moveTo>
                  <a:pt x="0" y="0"/>
                </a:moveTo>
                <a:cubicBezTo>
                  <a:pt x="172771" y="-56360"/>
                  <a:pt x="368377" y="59124"/>
                  <a:pt x="506010" y="0"/>
                </a:cubicBezTo>
                <a:cubicBezTo>
                  <a:pt x="643643" y="-59124"/>
                  <a:pt x="718016" y="38069"/>
                  <a:pt x="833429" y="0"/>
                </a:cubicBezTo>
                <a:cubicBezTo>
                  <a:pt x="948842" y="-38069"/>
                  <a:pt x="1236331" y="86586"/>
                  <a:pt x="1607327" y="0"/>
                </a:cubicBezTo>
                <a:cubicBezTo>
                  <a:pt x="1978323" y="-86586"/>
                  <a:pt x="1930068" y="2861"/>
                  <a:pt x="2113338" y="0"/>
                </a:cubicBezTo>
                <a:cubicBezTo>
                  <a:pt x="2296608" y="-2861"/>
                  <a:pt x="2406551" y="40219"/>
                  <a:pt x="2619348" y="0"/>
                </a:cubicBezTo>
                <a:cubicBezTo>
                  <a:pt x="2832145" y="-40219"/>
                  <a:pt x="3092204" y="81010"/>
                  <a:pt x="3393247" y="0"/>
                </a:cubicBezTo>
                <a:cubicBezTo>
                  <a:pt x="3694290" y="-81010"/>
                  <a:pt x="3650743" y="37717"/>
                  <a:pt x="3809961" y="0"/>
                </a:cubicBezTo>
                <a:cubicBezTo>
                  <a:pt x="3969179" y="-37717"/>
                  <a:pt x="4232574" y="38211"/>
                  <a:pt x="4583860" y="0"/>
                </a:cubicBezTo>
                <a:cubicBezTo>
                  <a:pt x="4935146" y="-38211"/>
                  <a:pt x="5038868" y="45521"/>
                  <a:pt x="5357758" y="0"/>
                </a:cubicBezTo>
                <a:cubicBezTo>
                  <a:pt x="5676648" y="-45521"/>
                  <a:pt x="5769553" y="63152"/>
                  <a:pt x="5953065" y="0"/>
                </a:cubicBezTo>
                <a:cubicBezTo>
                  <a:pt x="6136577" y="-63152"/>
                  <a:pt x="6438852" y="82759"/>
                  <a:pt x="6726963" y="0"/>
                </a:cubicBezTo>
                <a:cubicBezTo>
                  <a:pt x="7015074" y="-82759"/>
                  <a:pt x="6993431" y="4940"/>
                  <a:pt x="7232974" y="0"/>
                </a:cubicBezTo>
                <a:cubicBezTo>
                  <a:pt x="7472517" y="-4940"/>
                  <a:pt x="7609853" y="23047"/>
                  <a:pt x="7738984" y="0"/>
                </a:cubicBezTo>
                <a:cubicBezTo>
                  <a:pt x="7868115" y="-23047"/>
                  <a:pt x="8227452" y="32433"/>
                  <a:pt x="8423587" y="0"/>
                </a:cubicBezTo>
                <a:cubicBezTo>
                  <a:pt x="8619722" y="-32433"/>
                  <a:pt x="8734415" y="35125"/>
                  <a:pt x="8929597" y="0"/>
                </a:cubicBezTo>
                <a:cubicBezTo>
                  <a:pt x="8930483" y="114642"/>
                  <a:pt x="8887217" y="246315"/>
                  <a:pt x="8929597" y="368101"/>
                </a:cubicBezTo>
                <a:cubicBezTo>
                  <a:pt x="8971977" y="489887"/>
                  <a:pt x="8891972" y="599132"/>
                  <a:pt x="8929597" y="707886"/>
                </a:cubicBezTo>
                <a:cubicBezTo>
                  <a:pt x="8638581" y="723061"/>
                  <a:pt x="8385031" y="631281"/>
                  <a:pt x="8244995" y="707886"/>
                </a:cubicBezTo>
                <a:cubicBezTo>
                  <a:pt x="8104959" y="784491"/>
                  <a:pt x="8072511" y="689652"/>
                  <a:pt x="7917576" y="707886"/>
                </a:cubicBezTo>
                <a:cubicBezTo>
                  <a:pt x="7762641" y="726120"/>
                  <a:pt x="7585255" y="699289"/>
                  <a:pt x="7500861" y="707886"/>
                </a:cubicBezTo>
                <a:cubicBezTo>
                  <a:pt x="7416467" y="716483"/>
                  <a:pt x="6974870" y="686861"/>
                  <a:pt x="6726963" y="707886"/>
                </a:cubicBezTo>
                <a:cubicBezTo>
                  <a:pt x="6479056" y="728911"/>
                  <a:pt x="6414341" y="676905"/>
                  <a:pt x="6131657" y="707886"/>
                </a:cubicBezTo>
                <a:cubicBezTo>
                  <a:pt x="5848973" y="738867"/>
                  <a:pt x="5839039" y="674720"/>
                  <a:pt x="5714942" y="707886"/>
                </a:cubicBezTo>
                <a:cubicBezTo>
                  <a:pt x="5590845" y="741052"/>
                  <a:pt x="5358869" y="669981"/>
                  <a:pt x="5119636" y="707886"/>
                </a:cubicBezTo>
                <a:cubicBezTo>
                  <a:pt x="4880403" y="745791"/>
                  <a:pt x="4863764" y="693075"/>
                  <a:pt x="4792217" y="707886"/>
                </a:cubicBezTo>
                <a:cubicBezTo>
                  <a:pt x="4720670" y="722697"/>
                  <a:pt x="4619022" y="673124"/>
                  <a:pt x="4464799" y="707886"/>
                </a:cubicBezTo>
                <a:cubicBezTo>
                  <a:pt x="4310576" y="742648"/>
                  <a:pt x="4027162" y="674326"/>
                  <a:pt x="3869492" y="707886"/>
                </a:cubicBezTo>
                <a:cubicBezTo>
                  <a:pt x="3711822" y="741446"/>
                  <a:pt x="3633057" y="663181"/>
                  <a:pt x="3452778" y="707886"/>
                </a:cubicBezTo>
                <a:cubicBezTo>
                  <a:pt x="3272499" y="752591"/>
                  <a:pt x="2973407" y="647166"/>
                  <a:pt x="2768175" y="707886"/>
                </a:cubicBezTo>
                <a:cubicBezTo>
                  <a:pt x="2562943" y="768606"/>
                  <a:pt x="2497973" y="665708"/>
                  <a:pt x="2351461" y="707886"/>
                </a:cubicBezTo>
                <a:cubicBezTo>
                  <a:pt x="2204949" y="750064"/>
                  <a:pt x="1883764" y="703639"/>
                  <a:pt x="1666858" y="707886"/>
                </a:cubicBezTo>
                <a:cubicBezTo>
                  <a:pt x="1449952" y="712133"/>
                  <a:pt x="1415532" y="694663"/>
                  <a:pt x="1339440" y="707886"/>
                </a:cubicBezTo>
                <a:cubicBezTo>
                  <a:pt x="1263348" y="721109"/>
                  <a:pt x="821053" y="626083"/>
                  <a:pt x="654837" y="707886"/>
                </a:cubicBezTo>
                <a:cubicBezTo>
                  <a:pt x="488621" y="789689"/>
                  <a:pt x="298100" y="672450"/>
                  <a:pt x="0" y="707886"/>
                </a:cubicBezTo>
                <a:cubicBezTo>
                  <a:pt x="-17416" y="576105"/>
                  <a:pt x="17434" y="482104"/>
                  <a:pt x="0" y="375180"/>
                </a:cubicBezTo>
                <a:cubicBezTo>
                  <a:pt x="-17434" y="268256"/>
                  <a:pt x="41369" y="95773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Results–2: Content Outcomes</a:t>
            </a:r>
            <a:endParaRPr lang="en-US" sz="4000" dirty="0">
              <a:latin typeface=""/>
            </a:endParaRPr>
          </a:p>
        </p:txBody>
      </p:sp>
      <p:pic>
        <p:nvPicPr>
          <p:cNvPr id="7" name="Picture 6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AEF67889-5CF2-CF57-3CA0-C37E5080C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56" y="1035559"/>
            <a:ext cx="11615761" cy="429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4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Roadmap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67156" y="1085476"/>
            <a:ext cx="6615781" cy="4425827"/>
          </a:xfrm>
          <a:custGeom>
            <a:avLst/>
            <a:gdLst>
              <a:gd name="connsiteX0" fmla="*/ 0 w 6615781"/>
              <a:gd name="connsiteY0" fmla="*/ 0 h 4425827"/>
              <a:gd name="connsiteX1" fmla="*/ 485157 w 6615781"/>
              <a:gd name="connsiteY1" fmla="*/ 0 h 4425827"/>
              <a:gd name="connsiteX2" fmla="*/ 837999 w 6615781"/>
              <a:gd name="connsiteY2" fmla="*/ 0 h 4425827"/>
              <a:gd name="connsiteX3" fmla="*/ 1521630 w 6615781"/>
              <a:gd name="connsiteY3" fmla="*/ 0 h 4425827"/>
              <a:gd name="connsiteX4" fmla="*/ 2006787 w 6615781"/>
              <a:gd name="connsiteY4" fmla="*/ 0 h 4425827"/>
              <a:gd name="connsiteX5" fmla="*/ 2491944 w 6615781"/>
              <a:gd name="connsiteY5" fmla="*/ 0 h 4425827"/>
              <a:gd name="connsiteX6" fmla="*/ 3175575 w 6615781"/>
              <a:gd name="connsiteY6" fmla="*/ 0 h 4425827"/>
              <a:gd name="connsiteX7" fmla="*/ 3594574 w 6615781"/>
              <a:gd name="connsiteY7" fmla="*/ 0 h 4425827"/>
              <a:gd name="connsiteX8" fmla="*/ 4278205 w 6615781"/>
              <a:gd name="connsiteY8" fmla="*/ 0 h 4425827"/>
              <a:gd name="connsiteX9" fmla="*/ 4961836 w 6615781"/>
              <a:gd name="connsiteY9" fmla="*/ 0 h 4425827"/>
              <a:gd name="connsiteX10" fmla="*/ 5513151 w 6615781"/>
              <a:gd name="connsiteY10" fmla="*/ 0 h 4425827"/>
              <a:gd name="connsiteX11" fmla="*/ 6615781 w 6615781"/>
              <a:gd name="connsiteY11" fmla="*/ 0 h 4425827"/>
              <a:gd name="connsiteX12" fmla="*/ 6615781 w 6615781"/>
              <a:gd name="connsiteY12" fmla="*/ 508970 h 4425827"/>
              <a:gd name="connsiteX13" fmla="*/ 6615781 w 6615781"/>
              <a:gd name="connsiteY13" fmla="*/ 929424 h 4425827"/>
              <a:gd name="connsiteX14" fmla="*/ 6615781 w 6615781"/>
              <a:gd name="connsiteY14" fmla="*/ 1482652 h 4425827"/>
              <a:gd name="connsiteX15" fmla="*/ 6615781 w 6615781"/>
              <a:gd name="connsiteY15" fmla="*/ 2035880 h 4425827"/>
              <a:gd name="connsiteX16" fmla="*/ 6615781 w 6615781"/>
              <a:gd name="connsiteY16" fmla="*/ 2589109 h 4425827"/>
              <a:gd name="connsiteX17" fmla="*/ 6615781 w 6615781"/>
              <a:gd name="connsiteY17" fmla="*/ 3186595 h 4425827"/>
              <a:gd name="connsiteX18" fmla="*/ 6615781 w 6615781"/>
              <a:gd name="connsiteY18" fmla="*/ 3784082 h 4425827"/>
              <a:gd name="connsiteX19" fmla="*/ 6615781 w 6615781"/>
              <a:gd name="connsiteY19" fmla="*/ 4425827 h 4425827"/>
              <a:gd name="connsiteX20" fmla="*/ 6262939 w 6615781"/>
              <a:gd name="connsiteY20" fmla="*/ 4425827 h 4425827"/>
              <a:gd name="connsiteX21" fmla="*/ 5579309 w 6615781"/>
              <a:gd name="connsiteY21" fmla="*/ 4425827 h 4425827"/>
              <a:gd name="connsiteX22" fmla="*/ 5027994 w 6615781"/>
              <a:gd name="connsiteY22" fmla="*/ 4425827 h 4425827"/>
              <a:gd name="connsiteX23" fmla="*/ 4608994 w 6615781"/>
              <a:gd name="connsiteY23" fmla="*/ 4425827 h 4425827"/>
              <a:gd name="connsiteX24" fmla="*/ 4057679 w 6615781"/>
              <a:gd name="connsiteY24" fmla="*/ 4425827 h 4425827"/>
              <a:gd name="connsiteX25" fmla="*/ 3704837 w 6615781"/>
              <a:gd name="connsiteY25" fmla="*/ 4425827 h 4425827"/>
              <a:gd name="connsiteX26" fmla="*/ 3351996 w 6615781"/>
              <a:gd name="connsiteY26" fmla="*/ 4425827 h 4425827"/>
              <a:gd name="connsiteX27" fmla="*/ 2800681 w 6615781"/>
              <a:gd name="connsiteY27" fmla="*/ 4425827 h 4425827"/>
              <a:gd name="connsiteX28" fmla="*/ 2381681 w 6615781"/>
              <a:gd name="connsiteY28" fmla="*/ 4425827 h 4425827"/>
              <a:gd name="connsiteX29" fmla="*/ 1764208 w 6615781"/>
              <a:gd name="connsiteY29" fmla="*/ 4425827 h 4425827"/>
              <a:gd name="connsiteX30" fmla="*/ 1345209 w 6615781"/>
              <a:gd name="connsiteY30" fmla="*/ 4425827 h 4425827"/>
              <a:gd name="connsiteX31" fmla="*/ 727736 w 6615781"/>
              <a:gd name="connsiteY31" fmla="*/ 4425827 h 4425827"/>
              <a:gd name="connsiteX32" fmla="*/ 0 w 6615781"/>
              <a:gd name="connsiteY32" fmla="*/ 4425827 h 4425827"/>
              <a:gd name="connsiteX33" fmla="*/ 0 w 6615781"/>
              <a:gd name="connsiteY33" fmla="*/ 3828340 h 4425827"/>
              <a:gd name="connsiteX34" fmla="*/ 0 w 6615781"/>
              <a:gd name="connsiteY34" fmla="*/ 3230854 h 4425827"/>
              <a:gd name="connsiteX35" fmla="*/ 0 w 6615781"/>
              <a:gd name="connsiteY35" fmla="*/ 2589109 h 4425827"/>
              <a:gd name="connsiteX36" fmla="*/ 0 w 6615781"/>
              <a:gd name="connsiteY36" fmla="*/ 2080139 h 4425827"/>
              <a:gd name="connsiteX37" fmla="*/ 0 w 6615781"/>
              <a:gd name="connsiteY37" fmla="*/ 1438394 h 4425827"/>
              <a:gd name="connsiteX38" fmla="*/ 0 w 6615781"/>
              <a:gd name="connsiteY38" fmla="*/ 973682 h 4425827"/>
              <a:gd name="connsiteX39" fmla="*/ 0 w 6615781"/>
              <a:gd name="connsiteY39" fmla="*/ 553228 h 4425827"/>
              <a:gd name="connsiteX40" fmla="*/ 0 w 6615781"/>
              <a:gd name="connsiteY40" fmla="*/ 0 h 4425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615781" h="4425827" extrusionOk="0">
                <a:moveTo>
                  <a:pt x="0" y="0"/>
                </a:moveTo>
                <a:cubicBezTo>
                  <a:pt x="207363" y="-5787"/>
                  <a:pt x="384815" y="43103"/>
                  <a:pt x="485157" y="0"/>
                </a:cubicBezTo>
                <a:cubicBezTo>
                  <a:pt x="585499" y="-43103"/>
                  <a:pt x="723964" y="30110"/>
                  <a:pt x="837999" y="0"/>
                </a:cubicBezTo>
                <a:cubicBezTo>
                  <a:pt x="952034" y="-30110"/>
                  <a:pt x="1306306" y="76220"/>
                  <a:pt x="1521630" y="0"/>
                </a:cubicBezTo>
                <a:cubicBezTo>
                  <a:pt x="1736954" y="-76220"/>
                  <a:pt x="1906299" y="35765"/>
                  <a:pt x="2006787" y="0"/>
                </a:cubicBezTo>
                <a:cubicBezTo>
                  <a:pt x="2107275" y="-35765"/>
                  <a:pt x="2315868" y="37177"/>
                  <a:pt x="2491944" y="0"/>
                </a:cubicBezTo>
                <a:cubicBezTo>
                  <a:pt x="2668020" y="-37177"/>
                  <a:pt x="2901135" y="28487"/>
                  <a:pt x="3175575" y="0"/>
                </a:cubicBezTo>
                <a:cubicBezTo>
                  <a:pt x="3450015" y="-28487"/>
                  <a:pt x="3393485" y="1426"/>
                  <a:pt x="3594574" y="0"/>
                </a:cubicBezTo>
                <a:cubicBezTo>
                  <a:pt x="3795663" y="-1426"/>
                  <a:pt x="3964013" y="34014"/>
                  <a:pt x="4278205" y="0"/>
                </a:cubicBezTo>
                <a:cubicBezTo>
                  <a:pt x="4592397" y="-34014"/>
                  <a:pt x="4716381" y="7727"/>
                  <a:pt x="4961836" y="0"/>
                </a:cubicBezTo>
                <a:cubicBezTo>
                  <a:pt x="5207291" y="-7727"/>
                  <a:pt x="5336991" y="65783"/>
                  <a:pt x="5513151" y="0"/>
                </a:cubicBezTo>
                <a:cubicBezTo>
                  <a:pt x="5689311" y="-65783"/>
                  <a:pt x="6178709" y="84668"/>
                  <a:pt x="6615781" y="0"/>
                </a:cubicBezTo>
                <a:cubicBezTo>
                  <a:pt x="6669999" y="138717"/>
                  <a:pt x="6615292" y="287763"/>
                  <a:pt x="6615781" y="508970"/>
                </a:cubicBezTo>
                <a:cubicBezTo>
                  <a:pt x="6616270" y="730177"/>
                  <a:pt x="6597888" y="735814"/>
                  <a:pt x="6615781" y="929424"/>
                </a:cubicBezTo>
                <a:cubicBezTo>
                  <a:pt x="6633674" y="1123034"/>
                  <a:pt x="6577057" y="1272437"/>
                  <a:pt x="6615781" y="1482652"/>
                </a:cubicBezTo>
                <a:cubicBezTo>
                  <a:pt x="6654505" y="1692867"/>
                  <a:pt x="6578425" y="1812273"/>
                  <a:pt x="6615781" y="2035880"/>
                </a:cubicBezTo>
                <a:cubicBezTo>
                  <a:pt x="6653137" y="2259487"/>
                  <a:pt x="6596876" y="2315058"/>
                  <a:pt x="6615781" y="2589109"/>
                </a:cubicBezTo>
                <a:cubicBezTo>
                  <a:pt x="6634686" y="2863160"/>
                  <a:pt x="6609481" y="2909691"/>
                  <a:pt x="6615781" y="3186595"/>
                </a:cubicBezTo>
                <a:cubicBezTo>
                  <a:pt x="6622081" y="3463499"/>
                  <a:pt x="6551083" y="3661322"/>
                  <a:pt x="6615781" y="3784082"/>
                </a:cubicBezTo>
                <a:cubicBezTo>
                  <a:pt x="6680479" y="3906842"/>
                  <a:pt x="6550178" y="4206610"/>
                  <a:pt x="6615781" y="4425827"/>
                </a:cubicBezTo>
                <a:cubicBezTo>
                  <a:pt x="6463938" y="4449990"/>
                  <a:pt x="6341273" y="4403242"/>
                  <a:pt x="6262939" y="4425827"/>
                </a:cubicBezTo>
                <a:cubicBezTo>
                  <a:pt x="6184605" y="4448412"/>
                  <a:pt x="5874568" y="4424884"/>
                  <a:pt x="5579309" y="4425827"/>
                </a:cubicBezTo>
                <a:cubicBezTo>
                  <a:pt x="5284050" y="4426770"/>
                  <a:pt x="5247972" y="4392335"/>
                  <a:pt x="5027994" y="4425827"/>
                </a:cubicBezTo>
                <a:cubicBezTo>
                  <a:pt x="4808017" y="4459319"/>
                  <a:pt x="4729135" y="4405634"/>
                  <a:pt x="4608994" y="4425827"/>
                </a:cubicBezTo>
                <a:cubicBezTo>
                  <a:pt x="4488853" y="4446020"/>
                  <a:pt x="4193772" y="4399260"/>
                  <a:pt x="4057679" y="4425827"/>
                </a:cubicBezTo>
                <a:cubicBezTo>
                  <a:pt x="3921586" y="4452394"/>
                  <a:pt x="3857445" y="4390386"/>
                  <a:pt x="3704837" y="4425827"/>
                </a:cubicBezTo>
                <a:cubicBezTo>
                  <a:pt x="3552229" y="4461268"/>
                  <a:pt x="3483663" y="4407044"/>
                  <a:pt x="3351996" y="4425827"/>
                </a:cubicBezTo>
                <a:cubicBezTo>
                  <a:pt x="3220329" y="4444610"/>
                  <a:pt x="3050131" y="4374497"/>
                  <a:pt x="2800681" y="4425827"/>
                </a:cubicBezTo>
                <a:cubicBezTo>
                  <a:pt x="2551232" y="4477157"/>
                  <a:pt x="2590775" y="4411678"/>
                  <a:pt x="2381681" y="4425827"/>
                </a:cubicBezTo>
                <a:cubicBezTo>
                  <a:pt x="2172587" y="4439976"/>
                  <a:pt x="2011089" y="4360980"/>
                  <a:pt x="1764208" y="4425827"/>
                </a:cubicBezTo>
                <a:cubicBezTo>
                  <a:pt x="1517327" y="4490674"/>
                  <a:pt x="1464601" y="4376058"/>
                  <a:pt x="1345209" y="4425827"/>
                </a:cubicBezTo>
                <a:cubicBezTo>
                  <a:pt x="1225817" y="4475596"/>
                  <a:pt x="973195" y="4364180"/>
                  <a:pt x="727736" y="4425827"/>
                </a:cubicBezTo>
                <a:cubicBezTo>
                  <a:pt x="482277" y="4487474"/>
                  <a:pt x="342952" y="4351233"/>
                  <a:pt x="0" y="4425827"/>
                </a:cubicBezTo>
                <a:cubicBezTo>
                  <a:pt x="-704" y="4302545"/>
                  <a:pt x="29614" y="4087556"/>
                  <a:pt x="0" y="3828340"/>
                </a:cubicBezTo>
                <a:cubicBezTo>
                  <a:pt x="-29614" y="3569124"/>
                  <a:pt x="68502" y="3483805"/>
                  <a:pt x="0" y="3230854"/>
                </a:cubicBezTo>
                <a:cubicBezTo>
                  <a:pt x="-68502" y="2977903"/>
                  <a:pt x="25953" y="2809841"/>
                  <a:pt x="0" y="2589109"/>
                </a:cubicBezTo>
                <a:cubicBezTo>
                  <a:pt x="-25953" y="2368378"/>
                  <a:pt x="6158" y="2289398"/>
                  <a:pt x="0" y="2080139"/>
                </a:cubicBezTo>
                <a:cubicBezTo>
                  <a:pt x="-6158" y="1870880"/>
                  <a:pt x="54806" y="1577457"/>
                  <a:pt x="0" y="1438394"/>
                </a:cubicBezTo>
                <a:cubicBezTo>
                  <a:pt x="-54806" y="1299332"/>
                  <a:pt x="47951" y="1172713"/>
                  <a:pt x="0" y="973682"/>
                </a:cubicBezTo>
                <a:cubicBezTo>
                  <a:pt x="-47951" y="774651"/>
                  <a:pt x="33990" y="696474"/>
                  <a:pt x="0" y="553228"/>
                </a:cubicBezTo>
                <a:cubicBezTo>
                  <a:pt x="-33990" y="409982"/>
                  <a:pt x="48833" y="11375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Paid Political Commentators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Motivation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Definition: </a:t>
            </a:r>
            <a:r>
              <a:rPr lang="en-US" sz="2400" dirty="0">
                <a:latin typeface=""/>
              </a:rPr>
              <a:t>Troll </a:t>
            </a:r>
            <a:r>
              <a:rPr lang="en-US" sz="2400" b="1" dirty="0">
                <a:latin typeface="ARIAL HEBREW SCHOLAR LIGHT" pitchFamily="2" charset="-79"/>
                <a:cs typeface="ARIAL HEBREW SCHOLAR LIGHT" pitchFamily="2" charset="-79"/>
              </a:rPr>
              <a:t>VS</a:t>
            </a:r>
            <a:r>
              <a:rPr lang="en-US" sz="2400" dirty="0">
                <a:latin typeface=""/>
              </a:rPr>
              <a:t> Paid </a:t>
            </a:r>
            <a:r>
              <a:rPr lang="en-US" sz="2400" dirty="0" err="1">
                <a:latin typeface=""/>
              </a:rPr>
              <a:t>Troll┃Troll</a:t>
            </a:r>
            <a:r>
              <a:rPr lang="en-US" sz="2400" dirty="0">
                <a:latin typeface=""/>
              </a:rPr>
              <a:t> </a:t>
            </a:r>
            <a:r>
              <a:rPr lang="en-US" sz="2400" b="1" dirty="0">
                <a:latin typeface="ARIAL HEBREW SCHOLAR LIGHT" pitchFamily="2" charset="-79"/>
                <a:cs typeface="ARIAL HEBREW SCHOLAR LIGHT" pitchFamily="2" charset="-79"/>
              </a:rPr>
              <a:t>VS</a:t>
            </a:r>
            <a:r>
              <a:rPr lang="en-US" sz="2400" dirty="0">
                <a:latin typeface=""/>
              </a:rPr>
              <a:t> Bot</a:t>
            </a:r>
            <a:r>
              <a:rPr lang="en-US" sz="3200" dirty="0">
                <a:latin typeface=""/>
              </a:rPr>
              <a:t> 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Context:</a:t>
            </a:r>
            <a:r>
              <a:rPr lang="en-US" sz="2400" dirty="0">
                <a:latin typeface=""/>
              </a:rPr>
              <a:t> Authoritarian &amp; Foreign Policy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Challenges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Flexibility: </a:t>
            </a:r>
            <a:r>
              <a:rPr lang="en-US" sz="2400" dirty="0">
                <a:latin typeface=""/>
              </a:rPr>
              <a:t>Strategies &amp; Goals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Accounts Identification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Theorization</a:t>
            </a:r>
            <a:r>
              <a:rPr lang="en-US" sz="2400" dirty="0">
                <a:latin typeface=""/>
              </a:rPr>
              <a:t>: Intentions, Behavior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┃                   </a:t>
            </a:r>
            <a:r>
              <a:rPr lang="en-US" sz="2400" dirty="0">
                <a:latin typeface=""/>
              </a:rPr>
              <a:t>Results</a:t>
            </a:r>
            <a:endParaRPr lang="en-US" sz="24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Causality</a:t>
            </a:r>
            <a:endParaRPr lang="en-US" sz="24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855947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315988" y="108395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Results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315987" y="1103022"/>
            <a:ext cx="9123029" cy="3145476"/>
          </a:xfrm>
          <a:custGeom>
            <a:avLst/>
            <a:gdLst>
              <a:gd name="connsiteX0" fmla="*/ 0 w 9123029"/>
              <a:gd name="connsiteY0" fmla="*/ 0 h 3145476"/>
              <a:gd name="connsiteX1" fmla="*/ 478959 w 9123029"/>
              <a:gd name="connsiteY1" fmla="*/ 0 h 3145476"/>
              <a:gd name="connsiteX2" fmla="*/ 775457 w 9123029"/>
              <a:gd name="connsiteY2" fmla="*/ 0 h 3145476"/>
              <a:gd name="connsiteX3" fmla="*/ 1528107 w 9123029"/>
              <a:gd name="connsiteY3" fmla="*/ 0 h 3145476"/>
              <a:gd name="connsiteX4" fmla="*/ 2007066 w 9123029"/>
              <a:gd name="connsiteY4" fmla="*/ 0 h 3145476"/>
              <a:gd name="connsiteX5" fmla="*/ 2486025 w 9123029"/>
              <a:gd name="connsiteY5" fmla="*/ 0 h 3145476"/>
              <a:gd name="connsiteX6" fmla="*/ 3238675 w 9123029"/>
              <a:gd name="connsiteY6" fmla="*/ 0 h 3145476"/>
              <a:gd name="connsiteX7" fmla="*/ 3626404 w 9123029"/>
              <a:gd name="connsiteY7" fmla="*/ 0 h 3145476"/>
              <a:gd name="connsiteX8" fmla="*/ 4379054 w 9123029"/>
              <a:gd name="connsiteY8" fmla="*/ 0 h 3145476"/>
              <a:gd name="connsiteX9" fmla="*/ 5131704 w 9123029"/>
              <a:gd name="connsiteY9" fmla="*/ 0 h 3145476"/>
              <a:gd name="connsiteX10" fmla="*/ 5701893 w 9123029"/>
              <a:gd name="connsiteY10" fmla="*/ 0 h 3145476"/>
              <a:gd name="connsiteX11" fmla="*/ 6454543 w 9123029"/>
              <a:gd name="connsiteY11" fmla="*/ 0 h 3145476"/>
              <a:gd name="connsiteX12" fmla="*/ 6933502 w 9123029"/>
              <a:gd name="connsiteY12" fmla="*/ 0 h 3145476"/>
              <a:gd name="connsiteX13" fmla="*/ 7412461 w 9123029"/>
              <a:gd name="connsiteY13" fmla="*/ 0 h 3145476"/>
              <a:gd name="connsiteX14" fmla="*/ 8073881 w 9123029"/>
              <a:gd name="connsiteY14" fmla="*/ 0 h 3145476"/>
              <a:gd name="connsiteX15" fmla="*/ 8552840 w 9123029"/>
              <a:gd name="connsiteY15" fmla="*/ 0 h 3145476"/>
              <a:gd name="connsiteX16" fmla="*/ 9123029 w 9123029"/>
              <a:gd name="connsiteY16" fmla="*/ 0 h 3145476"/>
              <a:gd name="connsiteX17" fmla="*/ 9123029 w 9123029"/>
              <a:gd name="connsiteY17" fmla="*/ 587156 h 3145476"/>
              <a:gd name="connsiteX18" fmla="*/ 9123029 w 9123029"/>
              <a:gd name="connsiteY18" fmla="*/ 1142856 h 3145476"/>
              <a:gd name="connsiteX19" fmla="*/ 9123029 w 9123029"/>
              <a:gd name="connsiteY19" fmla="*/ 1698557 h 3145476"/>
              <a:gd name="connsiteX20" fmla="*/ 9123029 w 9123029"/>
              <a:gd name="connsiteY20" fmla="*/ 2128439 h 3145476"/>
              <a:gd name="connsiteX21" fmla="*/ 9123029 w 9123029"/>
              <a:gd name="connsiteY21" fmla="*/ 2589775 h 3145476"/>
              <a:gd name="connsiteX22" fmla="*/ 9123029 w 9123029"/>
              <a:gd name="connsiteY22" fmla="*/ 3145476 h 3145476"/>
              <a:gd name="connsiteX23" fmla="*/ 8644070 w 9123029"/>
              <a:gd name="connsiteY23" fmla="*/ 3145476 h 3145476"/>
              <a:gd name="connsiteX24" fmla="*/ 8073881 w 9123029"/>
              <a:gd name="connsiteY24" fmla="*/ 3145476 h 3145476"/>
              <a:gd name="connsiteX25" fmla="*/ 7777382 w 9123029"/>
              <a:gd name="connsiteY25" fmla="*/ 3145476 h 3145476"/>
              <a:gd name="connsiteX26" fmla="*/ 7480884 w 9123029"/>
              <a:gd name="connsiteY26" fmla="*/ 3145476 h 3145476"/>
              <a:gd name="connsiteX27" fmla="*/ 6910694 w 9123029"/>
              <a:gd name="connsiteY27" fmla="*/ 3145476 h 3145476"/>
              <a:gd name="connsiteX28" fmla="*/ 6522966 w 9123029"/>
              <a:gd name="connsiteY28" fmla="*/ 3145476 h 3145476"/>
              <a:gd name="connsiteX29" fmla="*/ 5861546 w 9123029"/>
              <a:gd name="connsiteY29" fmla="*/ 3145476 h 3145476"/>
              <a:gd name="connsiteX30" fmla="*/ 5473817 w 9123029"/>
              <a:gd name="connsiteY30" fmla="*/ 3145476 h 3145476"/>
              <a:gd name="connsiteX31" fmla="*/ 4812398 w 9123029"/>
              <a:gd name="connsiteY31" fmla="*/ 3145476 h 3145476"/>
              <a:gd name="connsiteX32" fmla="*/ 4515899 w 9123029"/>
              <a:gd name="connsiteY32" fmla="*/ 3145476 h 3145476"/>
              <a:gd name="connsiteX33" fmla="*/ 3854480 w 9123029"/>
              <a:gd name="connsiteY33" fmla="*/ 3145476 h 3145476"/>
              <a:gd name="connsiteX34" fmla="*/ 3466751 w 9123029"/>
              <a:gd name="connsiteY34" fmla="*/ 3145476 h 3145476"/>
              <a:gd name="connsiteX35" fmla="*/ 3170253 w 9123029"/>
              <a:gd name="connsiteY35" fmla="*/ 3145476 h 3145476"/>
              <a:gd name="connsiteX36" fmla="*/ 2782524 w 9123029"/>
              <a:gd name="connsiteY36" fmla="*/ 3145476 h 3145476"/>
              <a:gd name="connsiteX37" fmla="*/ 2121104 w 9123029"/>
              <a:gd name="connsiteY37" fmla="*/ 3145476 h 3145476"/>
              <a:gd name="connsiteX38" fmla="*/ 1733376 w 9123029"/>
              <a:gd name="connsiteY38" fmla="*/ 3145476 h 3145476"/>
              <a:gd name="connsiteX39" fmla="*/ 1436877 w 9123029"/>
              <a:gd name="connsiteY39" fmla="*/ 3145476 h 3145476"/>
              <a:gd name="connsiteX40" fmla="*/ 1049148 w 9123029"/>
              <a:gd name="connsiteY40" fmla="*/ 3145476 h 3145476"/>
              <a:gd name="connsiteX41" fmla="*/ 570189 w 9123029"/>
              <a:gd name="connsiteY41" fmla="*/ 3145476 h 3145476"/>
              <a:gd name="connsiteX42" fmla="*/ 0 w 9123029"/>
              <a:gd name="connsiteY42" fmla="*/ 3145476 h 3145476"/>
              <a:gd name="connsiteX43" fmla="*/ 0 w 9123029"/>
              <a:gd name="connsiteY43" fmla="*/ 2684140 h 3145476"/>
              <a:gd name="connsiteX44" fmla="*/ 0 w 9123029"/>
              <a:gd name="connsiteY44" fmla="*/ 2222803 h 3145476"/>
              <a:gd name="connsiteX45" fmla="*/ 0 w 9123029"/>
              <a:gd name="connsiteY45" fmla="*/ 1698557 h 3145476"/>
              <a:gd name="connsiteX46" fmla="*/ 0 w 9123029"/>
              <a:gd name="connsiteY46" fmla="*/ 1174311 h 3145476"/>
              <a:gd name="connsiteX47" fmla="*/ 0 w 9123029"/>
              <a:gd name="connsiteY47" fmla="*/ 650065 h 3145476"/>
              <a:gd name="connsiteX48" fmla="*/ 0 w 9123029"/>
              <a:gd name="connsiteY48" fmla="*/ 0 h 3145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9123029" h="3145476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24201" y="129757"/>
                  <a:pt x="9096327" y="368227"/>
                  <a:pt x="9123029" y="587156"/>
                </a:cubicBezTo>
                <a:cubicBezTo>
                  <a:pt x="9149731" y="806085"/>
                  <a:pt x="9076196" y="890235"/>
                  <a:pt x="9123029" y="1142856"/>
                </a:cubicBezTo>
                <a:cubicBezTo>
                  <a:pt x="9169862" y="1395477"/>
                  <a:pt x="9113038" y="1510684"/>
                  <a:pt x="9123029" y="1698557"/>
                </a:cubicBezTo>
                <a:cubicBezTo>
                  <a:pt x="9133020" y="1886430"/>
                  <a:pt x="9093353" y="2010579"/>
                  <a:pt x="9123029" y="2128439"/>
                </a:cubicBezTo>
                <a:cubicBezTo>
                  <a:pt x="9152705" y="2246299"/>
                  <a:pt x="9099496" y="2428395"/>
                  <a:pt x="9123029" y="2589775"/>
                </a:cubicBezTo>
                <a:cubicBezTo>
                  <a:pt x="9146562" y="2751155"/>
                  <a:pt x="9119860" y="2946534"/>
                  <a:pt x="9123029" y="3145476"/>
                </a:cubicBezTo>
                <a:cubicBezTo>
                  <a:pt x="8990870" y="3171206"/>
                  <a:pt x="8823003" y="3091985"/>
                  <a:pt x="8644070" y="3145476"/>
                </a:cubicBezTo>
                <a:cubicBezTo>
                  <a:pt x="8465137" y="3198967"/>
                  <a:pt x="8310954" y="3079739"/>
                  <a:pt x="8073881" y="3145476"/>
                </a:cubicBezTo>
                <a:cubicBezTo>
                  <a:pt x="7836808" y="3211213"/>
                  <a:pt x="7917644" y="3110464"/>
                  <a:pt x="7777382" y="3145476"/>
                </a:cubicBezTo>
                <a:cubicBezTo>
                  <a:pt x="7637120" y="3180488"/>
                  <a:pt x="7614862" y="3133734"/>
                  <a:pt x="7480884" y="3145476"/>
                </a:cubicBezTo>
                <a:cubicBezTo>
                  <a:pt x="7346906" y="3157218"/>
                  <a:pt x="7136326" y="3136602"/>
                  <a:pt x="6910694" y="3145476"/>
                </a:cubicBezTo>
                <a:cubicBezTo>
                  <a:pt x="6685062" y="3154350"/>
                  <a:pt x="6601452" y="3131316"/>
                  <a:pt x="6522966" y="3145476"/>
                </a:cubicBezTo>
                <a:cubicBezTo>
                  <a:pt x="6444480" y="3159636"/>
                  <a:pt x="6052159" y="3096367"/>
                  <a:pt x="5861546" y="3145476"/>
                </a:cubicBezTo>
                <a:cubicBezTo>
                  <a:pt x="5670933" y="3194585"/>
                  <a:pt x="5586032" y="3115658"/>
                  <a:pt x="5473817" y="3145476"/>
                </a:cubicBezTo>
                <a:cubicBezTo>
                  <a:pt x="5361602" y="3175294"/>
                  <a:pt x="5025834" y="3067053"/>
                  <a:pt x="4812398" y="3145476"/>
                </a:cubicBezTo>
                <a:cubicBezTo>
                  <a:pt x="4598962" y="3223899"/>
                  <a:pt x="4616237" y="3115242"/>
                  <a:pt x="4515899" y="3145476"/>
                </a:cubicBezTo>
                <a:cubicBezTo>
                  <a:pt x="4415561" y="3175710"/>
                  <a:pt x="4100616" y="3103491"/>
                  <a:pt x="3854480" y="3145476"/>
                </a:cubicBezTo>
                <a:cubicBezTo>
                  <a:pt x="3608344" y="3187461"/>
                  <a:pt x="3612945" y="3130226"/>
                  <a:pt x="3466751" y="3145476"/>
                </a:cubicBezTo>
                <a:cubicBezTo>
                  <a:pt x="3320557" y="3160726"/>
                  <a:pt x="3277820" y="3141627"/>
                  <a:pt x="3170253" y="3145476"/>
                </a:cubicBezTo>
                <a:cubicBezTo>
                  <a:pt x="3062686" y="3149325"/>
                  <a:pt x="2934530" y="3113032"/>
                  <a:pt x="2782524" y="3145476"/>
                </a:cubicBezTo>
                <a:cubicBezTo>
                  <a:pt x="2630518" y="3177920"/>
                  <a:pt x="2325137" y="3108969"/>
                  <a:pt x="2121104" y="3145476"/>
                </a:cubicBezTo>
                <a:cubicBezTo>
                  <a:pt x="1917071" y="3181983"/>
                  <a:pt x="1872294" y="3125000"/>
                  <a:pt x="1733376" y="3145476"/>
                </a:cubicBezTo>
                <a:cubicBezTo>
                  <a:pt x="1594458" y="3165952"/>
                  <a:pt x="1578925" y="3121048"/>
                  <a:pt x="1436877" y="3145476"/>
                </a:cubicBezTo>
                <a:cubicBezTo>
                  <a:pt x="1294829" y="3169904"/>
                  <a:pt x="1180593" y="3135927"/>
                  <a:pt x="1049148" y="3145476"/>
                </a:cubicBezTo>
                <a:cubicBezTo>
                  <a:pt x="917703" y="3155025"/>
                  <a:pt x="763027" y="3131877"/>
                  <a:pt x="570189" y="3145476"/>
                </a:cubicBezTo>
                <a:cubicBezTo>
                  <a:pt x="377351" y="3159075"/>
                  <a:pt x="146372" y="3102459"/>
                  <a:pt x="0" y="3145476"/>
                </a:cubicBezTo>
                <a:cubicBezTo>
                  <a:pt x="-5630" y="3034223"/>
                  <a:pt x="42851" y="2800076"/>
                  <a:pt x="0" y="2684140"/>
                </a:cubicBezTo>
                <a:cubicBezTo>
                  <a:pt x="-42851" y="2568204"/>
                  <a:pt x="47037" y="2368763"/>
                  <a:pt x="0" y="2222803"/>
                </a:cubicBezTo>
                <a:cubicBezTo>
                  <a:pt x="-47037" y="2076843"/>
                  <a:pt x="13593" y="1905040"/>
                  <a:pt x="0" y="1698557"/>
                </a:cubicBezTo>
                <a:cubicBezTo>
                  <a:pt x="-13593" y="1492074"/>
                  <a:pt x="22974" y="1436225"/>
                  <a:pt x="0" y="1174311"/>
                </a:cubicBezTo>
                <a:cubicBezTo>
                  <a:pt x="-22974" y="912397"/>
                  <a:pt x="2782" y="789514"/>
                  <a:pt x="0" y="650065"/>
                </a:cubicBezTo>
                <a:cubicBezTo>
                  <a:pt x="-2782" y="510616"/>
                  <a:pt x="48378" y="14201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Structural Perspective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Infiltrated discussions degrade</a:t>
            </a: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Users leave the conversation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Content Perspective</a:t>
            </a:r>
          </a:p>
          <a:p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Distraction: </a:t>
            </a:r>
            <a:r>
              <a:rPr lang="en-US" sz="2400" dirty="0">
                <a:effectLst/>
                <a:latin typeface=""/>
              </a:rPr>
              <a:t>Users shift away from sensitive topics 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Agenda Promotion: </a:t>
            </a:r>
            <a:r>
              <a:rPr lang="en-US" sz="2400" dirty="0">
                <a:latin typeface=""/>
              </a:rPr>
              <a:t>No evidence of the effect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723276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Threats to Validity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67156" y="1085476"/>
            <a:ext cx="9123029" cy="2850011"/>
          </a:xfrm>
          <a:custGeom>
            <a:avLst/>
            <a:gdLst>
              <a:gd name="connsiteX0" fmla="*/ 0 w 9123029"/>
              <a:gd name="connsiteY0" fmla="*/ 0 h 2850011"/>
              <a:gd name="connsiteX1" fmla="*/ 478959 w 9123029"/>
              <a:gd name="connsiteY1" fmla="*/ 0 h 2850011"/>
              <a:gd name="connsiteX2" fmla="*/ 775457 w 9123029"/>
              <a:gd name="connsiteY2" fmla="*/ 0 h 2850011"/>
              <a:gd name="connsiteX3" fmla="*/ 1528107 w 9123029"/>
              <a:gd name="connsiteY3" fmla="*/ 0 h 2850011"/>
              <a:gd name="connsiteX4" fmla="*/ 2007066 w 9123029"/>
              <a:gd name="connsiteY4" fmla="*/ 0 h 2850011"/>
              <a:gd name="connsiteX5" fmla="*/ 2486025 w 9123029"/>
              <a:gd name="connsiteY5" fmla="*/ 0 h 2850011"/>
              <a:gd name="connsiteX6" fmla="*/ 3238675 w 9123029"/>
              <a:gd name="connsiteY6" fmla="*/ 0 h 2850011"/>
              <a:gd name="connsiteX7" fmla="*/ 3626404 w 9123029"/>
              <a:gd name="connsiteY7" fmla="*/ 0 h 2850011"/>
              <a:gd name="connsiteX8" fmla="*/ 4379054 w 9123029"/>
              <a:gd name="connsiteY8" fmla="*/ 0 h 2850011"/>
              <a:gd name="connsiteX9" fmla="*/ 5131704 w 9123029"/>
              <a:gd name="connsiteY9" fmla="*/ 0 h 2850011"/>
              <a:gd name="connsiteX10" fmla="*/ 5701893 w 9123029"/>
              <a:gd name="connsiteY10" fmla="*/ 0 h 2850011"/>
              <a:gd name="connsiteX11" fmla="*/ 6454543 w 9123029"/>
              <a:gd name="connsiteY11" fmla="*/ 0 h 2850011"/>
              <a:gd name="connsiteX12" fmla="*/ 6933502 w 9123029"/>
              <a:gd name="connsiteY12" fmla="*/ 0 h 2850011"/>
              <a:gd name="connsiteX13" fmla="*/ 7412461 w 9123029"/>
              <a:gd name="connsiteY13" fmla="*/ 0 h 2850011"/>
              <a:gd name="connsiteX14" fmla="*/ 8073881 w 9123029"/>
              <a:gd name="connsiteY14" fmla="*/ 0 h 2850011"/>
              <a:gd name="connsiteX15" fmla="*/ 8552840 w 9123029"/>
              <a:gd name="connsiteY15" fmla="*/ 0 h 2850011"/>
              <a:gd name="connsiteX16" fmla="*/ 9123029 w 9123029"/>
              <a:gd name="connsiteY16" fmla="*/ 0 h 2850011"/>
              <a:gd name="connsiteX17" fmla="*/ 9123029 w 9123029"/>
              <a:gd name="connsiteY17" fmla="*/ 627002 h 2850011"/>
              <a:gd name="connsiteX18" fmla="*/ 9123029 w 9123029"/>
              <a:gd name="connsiteY18" fmla="*/ 1225505 h 2850011"/>
              <a:gd name="connsiteX19" fmla="*/ 9123029 w 9123029"/>
              <a:gd name="connsiteY19" fmla="*/ 1824007 h 2850011"/>
              <a:gd name="connsiteX20" fmla="*/ 9123029 w 9123029"/>
              <a:gd name="connsiteY20" fmla="*/ 2308509 h 2850011"/>
              <a:gd name="connsiteX21" fmla="*/ 9123029 w 9123029"/>
              <a:gd name="connsiteY21" fmla="*/ 2850011 h 2850011"/>
              <a:gd name="connsiteX22" fmla="*/ 8461609 w 9123029"/>
              <a:gd name="connsiteY22" fmla="*/ 2850011 h 2850011"/>
              <a:gd name="connsiteX23" fmla="*/ 8073881 w 9123029"/>
              <a:gd name="connsiteY23" fmla="*/ 2850011 h 2850011"/>
              <a:gd name="connsiteX24" fmla="*/ 7503691 w 9123029"/>
              <a:gd name="connsiteY24" fmla="*/ 2850011 h 2850011"/>
              <a:gd name="connsiteX25" fmla="*/ 7207193 w 9123029"/>
              <a:gd name="connsiteY25" fmla="*/ 2850011 h 2850011"/>
              <a:gd name="connsiteX26" fmla="*/ 6910694 w 9123029"/>
              <a:gd name="connsiteY26" fmla="*/ 2850011 h 2850011"/>
              <a:gd name="connsiteX27" fmla="*/ 6340505 w 9123029"/>
              <a:gd name="connsiteY27" fmla="*/ 2850011 h 2850011"/>
              <a:gd name="connsiteX28" fmla="*/ 5952776 w 9123029"/>
              <a:gd name="connsiteY28" fmla="*/ 2850011 h 2850011"/>
              <a:gd name="connsiteX29" fmla="*/ 5291357 w 9123029"/>
              <a:gd name="connsiteY29" fmla="*/ 2850011 h 2850011"/>
              <a:gd name="connsiteX30" fmla="*/ 4903628 w 9123029"/>
              <a:gd name="connsiteY30" fmla="*/ 2850011 h 2850011"/>
              <a:gd name="connsiteX31" fmla="*/ 4242208 w 9123029"/>
              <a:gd name="connsiteY31" fmla="*/ 2850011 h 2850011"/>
              <a:gd name="connsiteX32" fmla="*/ 3945710 w 9123029"/>
              <a:gd name="connsiteY32" fmla="*/ 2850011 h 2850011"/>
              <a:gd name="connsiteX33" fmla="*/ 3284290 w 9123029"/>
              <a:gd name="connsiteY33" fmla="*/ 2850011 h 2850011"/>
              <a:gd name="connsiteX34" fmla="*/ 2896562 w 9123029"/>
              <a:gd name="connsiteY34" fmla="*/ 2850011 h 2850011"/>
              <a:gd name="connsiteX35" fmla="*/ 2600063 w 9123029"/>
              <a:gd name="connsiteY35" fmla="*/ 2850011 h 2850011"/>
              <a:gd name="connsiteX36" fmla="*/ 2212335 w 9123029"/>
              <a:gd name="connsiteY36" fmla="*/ 2850011 h 2850011"/>
              <a:gd name="connsiteX37" fmla="*/ 1550915 w 9123029"/>
              <a:gd name="connsiteY37" fmla="*/ 2850011 h 2850011"/>
              <a:gd name="connsiteX38" fmla="*/ 1163186 w 9123029"/>
              <a:gd name="connsiteY38" fmla="*/ 2850011 h 2850011"/>
              <a:gd name="connsiteX39" fmla="*/ 866688 w 9123029"/>
              <a:gd name="connsiteY39" fmla="*/ 2850011 h 2850011"/>
              <a:gd name="connsiteX40" fmla="*/ 0 w 9123029"/>
              <a:gd name="connsiteY40" fmla="*/ 2850011 h 2850011"/>
              <a:gd name="connsiteX41" fmla="*/ 0 w 9123029"/>
              <a:gd name="connsiteY41" fmla="*/ 2308509 h 2850011"/>
              <a:gd name="connsiteX42" fmla="*/ 0 w 9123029"/>
              <a:gd name="connsiteY42" fmla="*/ 1824007 h 2850011"/>
              <a:gd name="connsiteX43" fmla="*/ 0 w 9123029"/>
              <a:gd name="connsiteY43" fmla="*/ 1254005 h 2850011"/>
              <a:gd name="connsiteX44" fmla="*/ 0 w 9123029"/>
              <a:gd name="connsiteY44" fmla="*/ 741003 h 2850011"/>
              <a:gd name="connsiteX45" fmla="*/ 0 w 9123029"/>
              <a:gd name="connsiteY45" fmla="*/ 0 h 2850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9123029" h="2850011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78007" y="233119"/>
                  <a:pt x="9057690" y="348473"/>
                  <a:pt x="9123029" y="627002"/>
                </a:cubicBezTo>
                <a:cubicBezTo>
                  <a:pt x="9188368" y="905531"/>
                  <a:pt x="9066809" y="937941"/>
                  <a:pt x="9123029" y="1225505"/>
                </a:cubicBezTo>
                <a:cubicBezTo>
                  <a:pt x="9179249" y="1513069"/>
                  <a:pt x="9115542" y="1566598"/>
                  <a:pt x="9123029" y="1824007"/>
                </a:cubicBezTo>
                <a:cubicBezTo>
                  <a:pt x="9130516" y="2081416"/>
                  <a:pt x="9119417" y="2068942"/>
                  <a:pt x="9123029" y="2308509"/>
                </a:cubicBezTo>
                <a:cubicBezTo>
                  <a:pt x="9126641" y="2548076"/>
                  <a:pt x="9061914" y="2741074"/>
                  <a:pt x="9123029" y="2850011"/>
                </a:cubicBezTo>
                <a:cubicBezTo>
                  <a:pt x="8828018" y="2880373"/>
                  <a:pt x="8746296" y="2823343"/>
                  <a:pt x="8461609" y="2850011"/>
                </a:cubicBezTo>
                <a:cubicBezTo>
                  <a:pt x="8176922" y="2876679"/>
                  <a:pt x="8254545" y="2816773"/>
                  <a:pt x="8073881" y="2850011"/>
                </a:cubicBezTo>
                <a:cubicBezTo>
                  <a:pt x="7893217" y="2883249"/>
                  <a:pt x="7742136" y="2786144"/>
                  <a:pt x="7503691" y="2850011"/>
                </a:cubicBezTo>
                <a:cubicBezTo>
                  <a:pt x="7265246" y="2913878"/>
                  <a:pt x="7338601" y="2838750"/>
                  <a:pt x="7207193" y="2850011"/>
                </a:cubicBezTo>
                <a:cubicBezTo>
                  <a:pt x="7075785" y="2861272"/>
                  <a:pt x="7050648" y="2843585"/>
                  <a:pt x="6910694" y="2850011"/>
                </a:cubicBezTo>
                <a:cubicBezTo>
                  <a:pt x="6770740" y="2856437"/>
                  <a:pt x="6564298" y="2838225"/>
                  <a:pt x="6340505" y="2850011"/>
                </a:cubicBezTo>
                <a:cubicBezTo>
                  <a:pt x="6116712" y="2861797"/>
                  <a:pt x="6036889" y="2836977"/>
                  <a:pt x="5952776" y="2850011"/>
                </a:cubicBezTo>
                <a:cubicBezTo>
                  <a:pt x="5868663" y="2863045"/>
                  <a:pt x="5481225" y="2796218"/>
                  <a:pt x="5291357" y="2850011"/>
                </a:cubicBezTo>
                <a:cubicBezTo>
                  <a:pt x="5101489" y="2903804"/>
                  <a:pt x="5015843" y="2820193"/>
                  <a:pt x="4903628" y="2850011"/>
                </a:cubicBezTo>
                <a:cubicBezTo>
                  <a:pt x="4791413" y="2879829"/>
                  <a:pt x="4456149" y="2775283"/>
                  <a:pt x="4242208" y="2850011"/>
                </a:cubicBezTo>
                <a:cubicBezTo>
                  <a:pt x="4028267" y="2924739"/>
                  <a:pt x="4034044" y="2843841"/>
                  <a:pt x="3945710" y="2850011"/>
                </a:cubicBezTo>
                <a:cubicBezTo>
                  <a:pt x="3857376" y="2856181"/>
                  <a:pt x="3531530" y="2812018"/>
                  <a:pt x="3284290" y="2850011"/>
                </a:cubicBezTo>
                <a:cubicBezTo>
                  <a:pt x="3037050" y="2888004"/>
                  <a:pt x="3033909" y="2824681"/>
                  <a:pt x="2896562" y="2850011"/>
                </a:cubicBezTo>
                <a:cubicBezTo>
                  <a:pt x="2759215" y="2875341"/>
                  <a:pt x="2719269" y="2823874"/>
                  <a:pt x="2600063" y="2850011"/>
                </a:cubicBezTo>
                <a:cubicBezTo>
                  <a:pt x="2480857" y="2876148"/>
                  <a:pt x="2354051" y="2810707"/>
                  <a:pt x="2212335" y="2850011"/>
                </a:cubicBezTo>
                <a:cubicBezTo>
                  <a:pt x="2070619" y="2889315"/>
                  <a:pt x="1754948" y="2813504"/>
                  <a:pt x="1550915" y="2850011"/>
                </a:cubicBezTo>
                <a:cubicBezTo>
                  <a:pt x="1346882" y="2886518"/>
                  <a:pt x="1307569" y="2831812"/>
                  <a:pt x="1163186" y="2850011"/>
                </a:cubicBezTo>
                <a:cubicBezTo>
                  <a:pt x="1018803" y="2868210"/>
                  <a:pt x="1004422" y="2820181"/>
                  <a:pt x="866688" y="2850011"/>
                </a:cubicBezTo>
                <a:cubicBezTo>
                  <a:pt x="728954" y="2879841"/>
                  <a:pt x="330568" y="2811557"/>
                  <a:pt x="0" y="2850011"/>
                </a:cubicBezTo>
                <a:cubicBezTo>
                  <a:pt x="-10945" y="2603513"/>
                  <a:pt x="13042" y="2446825"/>
                  <a:pt x="0" y="2308509"/>
                </a:cubicBezTo>
                <a:cubicBezTo>
                  <a:pt x="-13042" y="2170193"/>
                  <a:pt x="43015" y="1996808"/>
                  <a:pt x="0" y="1824007"/>
                </a:cubicBezTo>
                <a:cubicBezTo>
                  <a:pt x="-43015" y="1651206"/>
                  <a:pt x="62259" y="1423225"/>
                  <a:pt x="0" y="1254005"/>
                </a:cubicBezTo>
                <a:cubicBezTo>
                  <a:pt x="-62259" y="1084785"/>
                  <a:pt x="33315" y="951418"/>
                  <a:pt x="0" y="741003"/>
                </a:cubicBezTo>
                <a:cubicBezTo>
                  <a:pt x="-33315" y="530588"/>
                  <a:pt x="30198" y="354276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rgbClr val="00B050"/>
                </a:solidFill>
                <a:latin typeface=""/>
              </a:rPr>
              <a:t>☐ Underlying parallel trends</a:t>
            </a:r>
          </a:p>
          <a:p>
            <a:pPr>
              <a:lnSpc>
                <a:spcPct val="80000"/>
              </a:lnSpc>
            </a:pP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Effect of a new user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Deleted comments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Incomplete List of Trolls</a:t>
            </a: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443F4D17-2DA9-E8AC-B955-0461D7B48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3645" y="2510481"/>
            <a:ext cx="6302131" cy="394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3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Threats to Validity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67156" y="1085476"/>
            <a:ext cx="9123029" cy="2850011"/>
          </a:xfrm>
          <a:custGeom>
            <a:avLst/>
            <a:gdLst>
              <a:gd name="connsiteX0" fmla="*/ 0 w 9123029"/>
              <a:gd name="connsiteY0" fmla="*/ 0 h 2850011"/>
              <a:gd name="connsiteX1" fmla="*/ 478959 w 9123029"/>
              <a:gd name="connsiteY1" fmla="*/ 0 h 2850011"/>
              <a:gd name="connsiteX2" fmla="*/ 775457 w 9123029"/>
              <a:gd name="connsiteY2" fmla="*/ 0 h 2850011"/>
              <a:gd name="connsiteX3" fmla="*/ 1528107 w 9123029"/>
              <a:gd name="connsiteY3" fmla="*/ 0 h 2850011"/>
              <a:gd name="connsiteX4" fmla="*/ 2007066 w 9123029"/>
              <a:gd name="connsiteY4" fmla="*/ 0 h 2850011"/>
              <a:gd name="connsiteX5" fmla="*/ 2486025 w 9123029"/>
              <a:gd name="connsiteY5" fmla="*/ 0 h 2850011"/>
              <a:gd name="connsiteX6" fmla="*/ 3238675 w 9123029"/>
              <a:gd name="connsiteY6" fmla="*/ 0 h 2850011"/>
              <a:gd name="connsiteX7" fmla="*/ 3626404 w 9123029"/>
              <a:gd name="connsiteY7" fmla="*/ 0 h 2850011"/>
              <a:gd name="connsiteX8" fmla="*/ 4379054 w 9123029"/>
              <a:gd name="connsiteY8" fmla="*/ 0 h 2850011"/>
              <a:gd name="connsiteX9" fmla="*/ 5131704 w 9123029"/>
              <a:gd name="connsiteY9" fmla="*/ 0 h 2850011"/>
              <a:gd name="connsiteX10" fmla="*/ 5701893 w 9123029"/>
              <a:gd name="connsiteY10" fmla="*/ 0 h 2850011"/>
              <a:gd name="connsiteX11" fmla="*/ 6454543 w 9123029"/>
              <a:gd name="connsiteY11" fmla="*/ 0 h 2850011"/>
              <a:gd name="connsiteX12" fmla="*/ 6933502 w 9123029"/>
              <a:gd name="connsiteY12" fmla="*/ 0 h 2850011"/>
              <a:gd name="connsiteX13" fmla="*/ 7412461 w 9123029"/>
              <a:gd name="connsiteY13" fmla="*/ 0 h 2850011"/>
              <a:gd name="connsiteX14" fmla="*/ 8073881 w 9123029"/>
              <a:gd name="connsiteY14" fmla="*/ 0 h 2850011"/>
              <a:gd name="connsiteX15" fmla="*/ 8552840 w 9123029"/>
              <a:gd name="connsiteY15" fmla="*/ 0 h 2850011"/>
              <a:gd name="connsiteX16" fmla="*/ 9123029 w 9123029"/>
              <a:gd name="connsiteY16" fmla="*/ 0 h 2850011"/>
              <a:gd name="connsiteX17" fmla="*/ 9123029 w 9123029"/>
              <a:gd name="connsiteY17" fmla="*/ 627002 h 2850011"/>
              <a:gd name="connsiteX18" fmla="*/ 9123029 w 9123029"/>
              <a:gd name="connsiteY18" fmla="*/ 1225505 h 2850011"/>
              <a:gd name="connsiteX19" fmla="*/ 9123029 w 9123029"/>
              <a:gd name="connsiteY19" fmla="*/ 1824007 h 2850011"/>
              <a:gd name="connsiteX20" fmla="*/ 9123029 w 9123029"/>
              <a:gd name="connsiteY20" fmla="*/ 2308509 h 2850011"/>
              <a:gd name="connsiteX21" fmla="*/ 9123029 w 9123029"/>
              <a:gd name="connsiteY21" fmla="*/ 2850011 h 2850011"/>
              <a:gd name="connsiteX22" fmla="*/ 8461609 w 9123029"/>
              <a:gd name="connsiteY22" fmla="*/ 2850011 h 2850011"/>
              <a:gd name="connsiteX23" fmla="*/ 8073881 w 9123029"/>
              <a:gd name="connsiteY23" fmla="*/ 2850011 h 2850011"/>
              <a:gd name="connsiteX24" fmla="*/ 7503691 w 9123029"/>
              <a:gd name="connsiteY24" fmla="*/ 2850011 h 2850011"/>
              <a:gd name="connsiteX25" fmla="*/ 7207193 w 9123029"/>
              <a:gd name="connsiteY25" fmla="*/ 2850011 h 2850011"/>
              <a:gd name="connsiteX26" fmla="*/ 6910694 w 9123029"/>
              <a:gd name="connsiteY26" fmla="*/ 2850011 h 2850011"/>
              <a:gd name="connsiteX27" fmla="*/ 6340505 w 9123029"/>
              <a:gd name="connsiteY27" fmla="*/ 2850011 h 2850011"/>
              <a:gd name="connsiteX28" fmla="*/ 5952776 w 9123029"/>
              <a:gd name="connsiteY28" fmla="*/ 2850011 h 2850011"/>
              <a:gd name="connsiteX29" fmla="*/ 5291357 w 9123029"/>
              <a:gd name="connsiteY29" fmla="*/ 2850011 h 2850011"/>
              <a:gd name="connsiteX30" fmla="*/ 4903628 w 9123029"/>
              <a:gd name="connsiteY30" fmla="*/ 2850011 h 2850011"/>
              <a:gd name="connsiteX31" fmla="*/ 4242208 w 9123029"/>
              <a:gd name="connsiteY31" fmla="*/ 2850011 h 2850011"/>
              <a:gd name="connsiteX32" fmla="*/ 3945710 w 9123029"/>
              <a:gd name="connsiteY32" fmla="*/ 2850011 h 2850011"/>
              <a:gd name="connsiteX33" fmla="*/ 3284290 w 9123029"/>
              <a:gd name="connsiteY33" fmla="*/ 2850011 h 2850011"/>
              <a:gd name="connsiteX34" fmla="*/ 2896562 w 9123029"/>
              <a:gd name="connsiteY34" fmla="*/ 2850011 h 2850011"/>
              <a:gd name="connsiteX35" fmla="*/ 2600063 w 9123029"/>
              <a:gd name="connsiteY35" fmla="*/ 2850011 h 2850011"/>
              <a:gd name="connsiteX36" fmla="*/ 2212335 w 9123029"/>
              <a:gd name="connsiteY36" fmla="*/ 2850011 h 2850011"/>
              <a:gd name="connsiteX37" fmla="*/ 1550915 w 9123029"/>
              <a:gd name="connsiteY37" fmla="*/ 2850011 h 2850011"/>
              <a:gd name="connsiteX38" fmla="*/ 1163186 w 9123029"/>
              <a:gd name="connsiteY38" fmla="*/ 2850011 h 2850011"/>
              <a:gd name="connsiteX39" fmla="*/ 866688 w 9123029"/>
              <a:gd name="connsiteY39" fmla="*/ 2850011 h 2850011"/>
              <a:gd name="connsiteX40" fmla="*/ 0 w 9123029"/>
              <a:gd name="connsiteY40" fmla="*/ 2850011 h 2850011"/>
              <a:gd name="connsiteX41" fmla="*/ 0 w 9123029"/>
              <a:gd name="connsiteY41" fmla="*/ 2308509 h 2850011"/>
              <a:gd name="connsiteX42" fmla="*/ 0 w 9123029"/>
              <a:gd name="connsiteY42" fmla="*/ 1824007 h 2850011"/>
              <a:gd name="connsiteX43" fmla="*/ 0 w 9123029"/>
              <a:gd name="connsiteY43" fmla="*/ 1254005 h 2850011"/>
              <a:gd name="connsiteX44" fmla="*/ 0 w 9123029"/>
              <a:gd name="connsiteY44" fmla="*/ 741003 h 2850011"/>
              <a:gd name="connsiteX45" fmla="*/ 0 w 9123029"/>
              <a:gd name="connsiteY45" fmla="*/ 0 h 2850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9123029" h="2850011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78007" y="233119"/>
                  <a:pt x="9057690" y="348473"/>
                  <a:pt x="9123029" y="627002"/>
                </a:cubicBezTo>
                <a:cubicBezTo>
                  <a:pt x="9188368" y="905531"/>
                  <a:pt x="9066809" y="937941"/>
                  <a:pt x="9123029" y="1225505"/>
                </a:cubicBezTo>
                <a:cubicBezTo>
                  <a:pt x="9179249" y="1513069"/>
                  <a:pt x="9115542" y="1566598"/>
                  <a:pt x="9123029" y="1824007"/>
                </a:cubicBezTo>
                <a:cubicBezTo>
                  <a:pt x="9130516" y="2081416"/>
                  <a:pt x="9119417" y="2068942"/>
                  <a:pt x="9123029" y="2308509"/>
                </a:cubicBezTo>
                <a:cubicBezTo>
                  <a:pt x="9126641" y="2548076"/>
                  <a:pt x="9061914" y="2741074"/>
                  <a:pt x="9123029" y="2850011"/>
                </a:cubicBezTo>
                <a:cubicBezTo>
                  <a:pt x="8828018" y="2880373"/>
                  <a:pt x="8746296" y="2823343"/>
                  <a:pt x="8461609" y="2850011"/>
                </a:cubicBezTo>
                <a:cubicBezTo>
                  <a:pt x="8176922" y="2876679"/>
                  <a:pt x="8254545" y="2816773"/>
                  <a:pt x="8073881" y="2850011"/>
                </a:cubicBezTo>
                <a:cubicBezTo>
                  <a:pt x="7893217" y="2883249"/>
                  <a:pt x="7742136" y="2786144"/>
                  <a:pt x="7503691" y="2850011"/>
                </a:cubicBezTo>
                <a:cubicBezTo>
                  <a:pt x="7265246" y="2913878"/>
                  <a:pt x="7338601" y="2838750"/>
                  <a:pt x="7207193" y="2850011"/>
                </a:cubicBezTo>
                <a:cubicBezTo>
                  <a:pt x="7075785" y="2861272"/>
                  <a:pt x="7050648" y="2843585"/>
                  <a:pt x="6910694" y="2850011"/>
                </a:cubicBezTo>
                <a:cubicBezTo>
                  <a:pt x="6770740" y="2856437"/>
                  <a:pt x="6564298" y="2838225"/>
                  <a:pt x="6340505" y="2850011"/>
                </a:cubicBezTo>
                <a:cubicBezTo>
                  <a:pt x="6116712" y="2861797"/>
                  <a:pt x="6036889" y="2836977"/>
                  <a:pt x="5952776" y="2850011"/>
                </a:cubicBezTo>
                <a:cubicBezTo>
                  <a:pt x="5868663" y="2863045"/>
                  <a:pt x="5481225" y="2796218"/>
                  <a:pt x="5291357" y="2850011"/>
                </a:cubicBezTo>
                <a:cubicBezTo>
                  <a:pt x="5101489" y="2903804"/>
                  <a:pt x="5015843" y="2820193"/>
                  <a:pt x="4903628" y="2850011"/>
                </a:cubicBezTo>
                <a:cubicBezTo>
                  <a:pt x="4791413" y="2879829"/>
                  <a:pt x="4456149" y="2775283"/>
                  <a:pt x="4242208" y="2850011"/>
                </a:cubicBezTo>
                <a:cubicBezTo>
                  <a:pt x="4028267" y="2924739"/>
                  <a:pt x="4034044" y="2843841"/>
                  <a:pt x="3945710" y="2850011"/>
                </a:cubicBezTo>
                <a:cubicBezTo>
                  <a:pt x="3857376" y="2856181"/>
                  <a:pt x="3531530" y="2812018"/>
                  <a:pt x="3284290" y="2850011"/>
                </a:cubicBezTo>
                <a:cubicBezTo>
                  <a:pt x="3037050" y="2888004"/>
                  <a:pt x="3033909" y="2824681"/>
                  <a:pt x="2896562" y="2850011"/>
                </a:cubicBezTo>
                <a:cubicBezTo>
                  <a:pt x="2759215" y="2875341"/>
                  <a:pt x="2719269" y="2823874"/>
                  <a:pt x="2600063" y="2850011"/>
                </a:cubicBezTo>
                <a:cubicBezTo>
                  <a:pt x="2480857" y="2876148"/>
                  <a:pt x="2354051" y="2810707"/>
                  <a:pt x="2212335" y="2850011"/>
                </a:cubicBezTo>
                <a:cubicBezTo>
                  <a:pt x="2070619" y="2889315"/>
                  <a:pt x="1754948" y="2813504"/>
                  <a:pt x="1550915" y="2850011"/>
                </a:cubicBezTo>
                <a:cubicBezTo>
                  <a:pt x="1346882" y="2886518"/>
                  <a:pt x="1307569" y="2831812"/>
                  <a:pt x="1163186" y="2850011"/>
                </a:cubicBezTo>
                <a:cubicBezTo>
                  <a:pt x="1018803" y="2868210"/>
                  <a:pt x="1004422" y="2820181"/>
                  <a:pt x="866688" y="2850011"/>
                </a:cubicBezTo>
                <a:cubicBezTo>
                  <a:pt x="728954" y="2879841"/>
                  <a:pt x="330568" y="2811557"/>
                  <a:pt x="0" y="2850011"/>
                </a:cubicBezTo>
                <a:cubicBezTo>
                  <a:pt x="-10945" y="2603513"/>
                  <a:pt x="13042" y="2446825"/>
                  <a:pt x="0" y="2308509"/>
                </a:cubicBezTo>
                <a:cubicBezTo>
                  <a:pt x="-13042" y="2170193"/>
                  <a:pt x="43015" y="1996808"/>
                  <a:pt x="0" y="1824007"/>
                </a:cubicBezTo>
                <a:cubicBezTo>
                  <a:pt x="-43015" y="1651206"/>
                  <a:pt x="62259" y="1423225"/>
                  <a:pt x="0" y="1254005"/>
                </a:cubicBezTo>
                <a:cubicBezTo>
                  <a:pt x="-62259" y="1084785"/>
                  <a:pt x="33315" y="951418"/>
                  <a:pt x="0" y="741003"/>
                </a:cubicBezTo>
                <a:cubicBezTo>
                  <a:pt x="-33315" y="530588"/>
                  <a:pt x="30198" y="354276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Underlying parallel trends</a:t>
            </a:r>
          </a:p>
          <a:p>
            <a:pPr>
              <a:lnSpc>
                <a:spcPct val="80000"/>
              </a:lnSpc>
            </a:pP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solidFill>
                  <a:srgbClr val="00B050"/>
                </a:solidFill>
                <a:latin typeface=""/>
              </a:rPr>
              <a:t>☐ Effect of a new user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Deleted comments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Incomplete List of Trolls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9EEBD0D-EF12-DE81-15E1-CC28EB497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797" y="2706077"/>
            <a:ext cx="6040759" cy="397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92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Threats to Validity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67156" y="1085476"/>
            <a:ext cx="9123029" cy="2850011"/>
          </a:xfrm>
          <a:custGeom>
            <a:avLst/>
            <a:gdLst>
              <a:gd name="connsiteX0" fmla="*/ 0 w 9123029"/>
              <a:gd name="connsiteY0" fmla="*/ 0 h 2850011"/>
              <a:gd name="connsiteX1" fmla="*/ 478959 w 9123029"/>
              <a:gd name="connsiteY1" fmla="*/ 0 h 2850011"/>
              <a:gd name="connsiteX2" fmla="*/ 775457 w 9123029"/>
              <a:gd name="connsiteY2" fmla="*/ 0 h 2850011"/>
              <a:gd name="connsiteX3" fmla="*/ 1528107 w 9123029"/>
              <a:gd name="connsiteY3" fmla="*/ 0 h 2850011"/>
              <a:gd name="connsiteX4" fmla="*/ 2007066 w 9123029"/>
              <a:gd name="connsiteY4" fmla="*/ 0 h 2850011"/>
              <a:gd name="connsiteX5" fmla="*/ 2486025 w 9123029"/>
              <a:gd name="connsiteY5" fmla="*/ 0 h 2850011"/>
              <a:gd name="connsiteX6" fmla="*/ 3238675 w 9123029"/>
              <a:gd name="connsiteY6" fmla="*/ 0 h 2850011"/>
              <a:gd name="connsiteX7" fmla="*/ 3626404 w 9123029"/>
              <a:gd name="connsiteY7" fmla="*/ 0 h 2850011"/>
              <a:gd name="connsiteX8" fmla="*/ 4379054 w 9123029"/>
              <a:gd name="connsiteY8" fmla="*/ 0 h 2850011"/>
              <a:gd name="connsiteX9" fmla="*/ 5131704 w 9123029"/>
              <a:gd name="connsiteY9" fmla="*/ 0 h 2850011"/>
              <a:gd name="connsiteX10" fmla="*/ 5701893 w 9123029"/>
              <a:gd name="connsiteY10" fmla="*/ 0 h 2850011"/>
              <a:gd name="connsiteX11" fmla="*/ 6454543 w 9123029"/>
              <a:gd name="connsiteY11" fmla="*/ 0 h 2850011"/>
              <a:gd name="connsiteX12" fmla="*/ 6933502 w 9123029"/>
              <a:gd name="connsiteY12" fmla="*/ 0 h 2850011"/>
              <a:gd name="connsiteX13" fmla="*/ 7412461 w 9123029"/>
              <a:gd name="connsiteY13" fmla="*/ 0 h 2850011"/>
              <a:gd name="connsiteX14" fmla="*/ 8073881 w 9123029"/>
              <a:gd name="connsiteY14" fmla="*/ 0 h 2850011"/>
              <a:gd name="connsiteX15" fmla="*/ 8552840 w 9123029"/>
              <a:gd name="connsiteY15" fmla="*/ 0 h 2850011"/>
              <a:gd name="connsiteX16" fmla="*/ 9123029 w 9123029"/>
              <a:gd name="connsiteY16" fmla="*/ 0 h 2850011"/>
              <a:gd name="connsiteX17" fmla="*/ 9123029 w 9123029"/>
              <a:gd name="connsiteY17" fmla="*/ 627002 h 2850011"/>
              <a:gd name="connsiteX18" fmla="*/ 9123029 w 9123029"/>
              <a:gd name="connsiteY18" fmla="*/ 1225505 h 2850011"/>
              <a:gd name="connsiteX19" fmla="*/ 9123029 w 9123029"/>
              <a:gd name="connsiteY19" fmla="*/ 1824007 h 2850011"/>
              <a:gd name="connsiteX20" fmla="*/ 9123029 w 9123029"/>
              <a:gd name="connsiteY20" fmla="*/ 2308509 h 2850011"/>
              <a:gd name="connsiteX21" fmla="*/ 9123029 w 9123029"/>
              <a:gd name="connsiteY21" fmla="*/ 2850011 h 2850011"/>
              <a:gd name="connsiteX22" fmla="*/ 8461609 w 9123029"/>
              <a:gd name="connsiteY22" fmla="*/ 2850011 h 2850011"/>
              <a:gd name="connsiteX23" fmla="*/ 8073881 w 9123029"/>
              <a:gd name="connsiteY23" fmla="*/ 2850011 h 2850011"/>
              <a:gd name="connsiteX24" fmla="*/ 7503691 w 9123029"/>
              <a:gd name="connsiteY24" fmla="*/ 2850011 h 2850011"/>
              <a:gd name="connsiteX25" fmla="*/ 7207193 w 9123029"/>
              <a:gd name="connsiteY25" fmla="*/ 2850011 h 2850011"/>
              <a:gd name="connsiteX26" fmla="*/ 6910694 w 9123029"/>
              <a:gd name="connsiteY26" fmla="*/ 2850011 h 2850011"/>
              <a:gd name="connsiteX27" fmla="*/ 6340505 w 9123029"/>
              <a:gd name="connsiteY27" fmla="*/ 2850011 h 2850011"/>
              <a:gd name="connsiteX28" fmla="*/ 5952776 w 9123029"/>
              <a:gd name="connsiteY28" fmla="*/ 2850011 h 2850011"/>
              <a:gd name="connsiteX29" fmla="*/ 5291357 w 9123029"/>
              <a:gd name="connsiteY29" fmla="*/ 2850011 h 2850011"/>
              <a:gd name="connsiteX30" fmla="*/ 4903628 w 9123029"/>
              <a:gd name="connsiteY30" fmla="*/ 2850011 h 2850011"/>
              <a:gd name="connsiteX31" fmla="*/ 4242208 w 9123029"/>
              <a:gd name="connsiteY31" fmla="*/ 2850011 h 2850011"/>
              <a:gd name="connsiteX32" fmla="*/ 3945710 w 9123029"/>
              <a:gd name="connsiteY32" fmla="*/ 2850011 h 2850011"/>
              <a:gd name="connsiteX33" fmla="*/ 3284290 w 9123029"/>
              <a:gd name="connsiteY33" fmla="*/ 2850011 h 2850011"/>
              <a:gd name="connsiteX34" fmla="*/ 2896562 w 9123029"/>
              <a:gd name="connsiteY34" fmla="*/ 2850011 h 2850011"/>
              <a:gd name="connsiteX35" fmla="*/ 2600063 w 9123029"/>
              <a:gd name="connsiteY35" fmla="*/ 2850011 h 2850011"/>
              <a:gd name="connsiteX36" fmla="*/ 2212335 w 9123029"/>
              <a:gd name="connsiteY36" fmla="*/ 2850011 h 2850011"/>
              <a:gd name="connsiteX37" fmla="*/ 1550915 w 9123029"/>
              <a:gd name="connsiteY37" fmla="*/ 2850011 h 2850011"/>
              <a:gd name="connsiteX38" fmla="*/ 1163186 w 9123029"/>
              <a:gd name="connsiteY38" fmla="*/ 2850011 h 2850011"/>
              <a:gd name="connsiteX39" fmla="*/ 866688 w 9123029"/>
              <a:gd name="connsiteY39" fmla="*/ 2850011 h 2850011"/>
              <a:gd name="connsiteX40" fmla="*/ 0 w 9123029"/>
              <a:gd name="connsiteY40" fmla="*/ 2850011 h 2850011"/>
              <a:gd name="connsiteX41" fmla="*/ 0 w 9123029"/>
              <a:gd name="connsiteY41" fmla="*/ 2308509 h 2850011"/>
              <a:gd name="connsiteX42" fmla="*/ 0 w 9123029"/>
              <a:gd name="connsiteY42" fmla="*/ 1824007 h 2850011"/>
              <a:gd name="connsiteX43" fmla="*/ 0 w 9123029"/>
              <a:gd name="connsiteY43" fmla="*/ 1254005 h 2850011"/>
              <a:gd name="connsiteX44" fmla="*/ 0 w 9123029"/>
              <a:gd name="connsiteY44" fmla="*/ 741003 h 2850011"/>
              <a:gd name="connsiteX45" fmla="*/ 0 w 9123029"/>
              <a:gd name="connsiteY45" fmla="*/ 0 h 2850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9123029" h="2850011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78007" y="233119"/>
                  <a:pt x="9057690" y="348473"/>
                  <a:pt x="9123029" y="627002"/>
                </a:cubicBezTo>
                <a:cubicBezTo>
                  <a:pt x="9188368" y="905531"/>
                  <a:pt x="9066809" y="937941"/>
                  <a:pt x="9123029" y="1225505"/>
                </a:cubicBezTo>
                <a:cubicBezTo>
                  <a:pt x="9179249" y="1513069"/>
                  <a:pt x="9115542" y="1566598"/>
                  <a:pt x="9123029" y="1824007"/>
                </a:cubicBezTo>
                <a:cubicBezTo>
                  <a:pt x="9130516" y="2081416"/>
                  <a:pt x="9119417" y="2068942"/>
                  <a:pt x="9123029" y="2308509"/>
                </a:cubicBezTo>
                <a:cubicBezTo>
                  <a:pt x="9126641" y="2548076"/>
                  <a:pt x="9061914" y="2741074"/>
                  <a:pt x="9123029" y="2850011"/>
                </a:cubicBezTo>
                <a:cubicBezTo>
                  <a:pt x="8828018" y="2880373"/>
                  <a:pt x="8746296" y="2823343"/>
                  <a:pt x="8461609" y="2850011"/>
                </a:cubicBezTo>
                <a:cubicBezTo>
                  <a:pt x="8176922" y="2876679"/>
                  <a:pt x="8254545" y="2816773"/>
                  <a:pt x="8073881" y="2850011"/>
                </a:cubicBezTo>
                <a:cubicBezTo>
                  <a:pt x="7893217" y="2883249"/>
                  <a:pt x="7742136" y="2786144"/>
                  <a:pt x="7503691" y="2850011"/>
                </a:cubicBezTo>
                <a:cubicBezTo>
                  <a:pt x="7265246" y="2913878"/>
                  <a:pt x="7338601" y="2838750"/>
                  <a:pt x="7207193" y="2850011"/>
                </a:cubicBezTo>
                <a:cubicBezTo>
                  <a:pt x="7075785" y="2861272"/>
                  <a:pt x="7050648" y="2843585"/>
                  <a:pt x="6910694" y="2850011"/>
                </a:cubicBezTo>
                <a:cubicBezTo>
                  <a:pt x="6770740" y="2856437"/>
                  <a:pt x="6564298" y="2838225"/>
                  <a:pt x="6340505" y="2850011"/>
                </a:cubicBezTo>
                <a:cubicBezTo>
                  <a:pt x="6116712" y="2861797"/>
                  <a:pt x="6036889" y="2836977"/>
                  <a:pt x="5952776" y="2850011"/>
                </a:cubicBezTo>
                <a:cubicBezTo>
                  <a:pt x="5868663" y="2863045"/>
                  <a:pt x="5481225" y="2796218"/>
                  <a:pt x="5291357" y="2850011"/>
                </a:cubicBezTo>
                <a:cubicBezTo>
                  <a:pt x="5101489" y="2903804"/>
                  <a:pt x="5015843" y="2820193"/>
                  <a:pt x="4903628" y="2850011"/>
                </a:cubicBezTo>
                <a:cubicBezTo>
                  <a:pt x="4791413" y="2879829"/>
                  <a:pt x="4456149" y="2775283"/>
                  <a:pt x="4242208" y="2850011"/>
                </a:cubicBezTo>
                <a:cubicBezTo>
                  <a:pt x="4028267" y="2924739"/>
                  <a:pt x="4034044" y="2843841"/>
                  <a:pt x="3945710" y="2850011"/>
                </a:cubicBezTo>
                <a:cubicBezTo>
                  <a:pt x="3857376" y="2856181"/>
                  <a:pt x="3531530" y="2812018"/>
                  <a:pt x="3284290" y="2850011"/>
                </a:cubicBezTo>
                <a:cubicBezTo>
                  <a:pt x="3037050" y="2888004"/>
                  <a:pt x="3033909" y="2824681"/>
                  <a:pt x="2896562" y="2850011"/>
                </a:cubicBezTo>
                <a:cubicBezTo>
                  <a:pt x="2759215" y="2875341"/>
                  <a:pt x="2719269" y="2823874"/>
                  <a:pt x="2600063" y="2850011"/>
                </a:cubicBezTo>
                <a:cubicBezTo>
                  <a:pt x="2480857" y="2876148"/>
                  <a:pt x="2354051" y="2810707"/>
                  <a:pt x="2212335" y="2850011"/>
                </a:cubicBezTo>
                <a:cubicBezTo>
                  <a:pt x="2070619" y="2889315"/>
                  <a:pt x="1754948" y="2813504"/>
                  <a:pt x="1550915" y="2850011"/>
                </a:cubicBezTo>
                <a:cubicBezTo>
                  <a:pt x="1346882" y="2886518"/>
                  <a:pt x="1307569" y="2831812"/>
                  <a:pt x="1163186" y="2850011"/>
                </a:cubicBezTo>
                <a:cubicBezTo>
                  <a:pt x="1018803" y="2868210"/>
                  <a:pt x="1004422" y="2820181"/>
                  <a:pt x="866688" y="2850011"/>
                </a:cubicBezTo>
                <a:cubicBezTo>
                  <a:pt x="728954" y="2879841"/>
                  <a:pt x="330568" y="2811557"/>
                  <a:pt x="0" y="2850011"/>
                </a:cubicBezTo>
                <a:cubicBezTo>
                  <a:pt x="-10945" y="2603513"/>
                  <a:pt x="13042" y="2446825"/>
                  <a:pt x="0" y="2308509"/>
                </a:cubicBezTo>
                <a:cubicBezTo>
                  <a:pt x="-13042" y="2170193"/>
                  <a:pt x="43015" y="1996808"/>
                  <a:pt x="0" y="1824007"/>
                </a:cubicBezTo>
                <a:cubicBezTo>
                  <a:pt x="-43015" y="1651206"/>
                  <a:pt x="62259" y="1423225"/>
                  <a:pt x="0" y="1254005"/>
                </a:cubicBezTo>
                <a:cubicBezTo>
                  <a:pt x="-62259" y="1084785"/>
                  <a:pt x="33315" y="951418"/>
                  <a:pt x="0" y="741003"/>
                </a:cubicBezTo>
                <a:cubicBezTo>
                  <a:pt x="-33315" y="530588"/>
                  <a:pt x="30198" y="354276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Underlying parallel trends</a:t>
            </a:r>
          </a:p>
          <a:p>
            <a:pPr>
              <a:lnSpc>
                <a:spcPct val="80000"/>
              </a:lnSpc>
            </a:pP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☐ Effect of a new user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solidFill>
                  <a:srgbClr val="00B050"/>
                </a:solidFill>
                <a:latin typeface=""/>
              </a:rPr>
              <a:t>☐ Deleted comments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Incomplete List of Trolls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E1B2F94-25D7-077E-C7A0-86CA95B3A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996" y="2440143"/>
            <a:ext cx="6689848" cy="380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0887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Threats to Validity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67156" y="1085476"/>
            <a:ext cx="9123029" cy="2850011"/>
          </a:xfrm>
          <a:custGeom>
            <a:avLst/>
            <a:gdLst>
              <a:gd name="connsiteX0" fmla="*/ 0 w 9123029"/>
              <a:gd name="connsiteY0" fmla="*/ 0 h 2850011"/>
              <a:gd name="connsiteX1" fmla="*/ 478959 w 9123029"/>
              <a:gd name="connsiteY1" fmla="*/ 0 h 2850011"/>
              <a:gd name="connsiteX2" fmla="*/ 775457 w 9123029"/>
              <a:gd name="connsiteY2" fmla="*/ 0 h 2850011"/>
              <a:gd name="connsiteX3" fmla="*/ 1528107 w 9123029"/>
              <a:gd name="connsiteY3" fmla="*/ 0 h 2850011"/>
              <a:gd name="connsiteX4" fmla="*/ 2007066 w 9123029"/>
              <a:gd name="connsiteY4" fmla="*/ 0 h 2850011"/>
              <a:gd name="connsiteX5" fmla="*/ 2486025 w 9123029"/>
              <a:gd name="connsiteY5" fmla="*/ 0 h 2850011"/>
              <a:gd name="connsiteX6" fmla="*/ 3238675 w 9123029"/>
              <a:gd name="connsiteY6" fmla="*/ 0 h 2850011"/>
              <a:gd name="connsiteX7" fmla="*/ 3626404 w 9123029"/>
              <a:gd name="connsiteY7" fmla="*/ 0 h 2850011"/>
              <a:gd name="connsiteX8" fmla="*/ 4379054 w 9123029"/>
              <a:gd name="connsiteY8" fmla="*/ 0 h 2850011"/>
              <a:gd name="connsiteX9" fmla="*/ 5131704 w 9123029"/>
              <a:gd name="connsiteY9" fmla="*/ 0 h 2850011"/>
              <a:gd name="connsiteX10" fmla="*/ 5701893 w 9123029"/>
              <a:gd name="connsiteY10" fmla="*/ 0 h 2850011"/>
              <a:gd name="connsiteX11" fmla="*/ 6454543 w 9123029"/>
              <a:gd name="connsiteY11" fmla="*/ 0 h 2850011"/>
              <a:gd name="connsiteX12" fmla="*/ 6933502 w 9123029"/>
              <a:gd name="connsiteY12" fmla="*/ 0 h 2850011"/>
              <a:gd name="connsiteX13" fmla="*/ 7412461 w 9123029"/>
              <a:gd name="connsiteY13" fmla="*/ 0 h 2850011"/>
              <a:gd name="connsiteX14" fmla="*/ 8073881 w 9123029"/>
              <a:gd name="connsiteY14" fmla="*/ 0 h 2850011"/>
              <a:gd name="connsiteX15" fmla="*/ 8552840 w 9123029"/>
              <a:gd name="connsiteY15" fmla="*/ 0 h 2850011"/>
              <a:gd name="connsiteX16" fmla="*/ 9123029 w 9123029"/>
              <a:gd name="connsiteY16" fmla="*/ 0 h 2850011"/>
              <a:gd name="connsiteX17" fmla="*/ 9123029 w 9123029"/>
              <a:gd name="connsiteY17" fmla="*/ 627002 h 2850011"/>
              <a:gd name="connsiteX18" fmla="*/ 9123029 w 9123029"/>
              <a:gd name="connsiteY18" fmla="*/ 1225505 h 2850011"/>
              <a:gd name="connsiteX19" fmla="*/ 9123029 w 9123029"/>
              <a:gd name="connsiteY19" fmla="*/ 1824007 h 2850011"/>
              <a:gd name="connsiteX20" fmla="*/ 9123029 w 9123029"/>
              <a:gd name="connsiteY20" fmla="*/ 2308509 h 2850011"/>
              <a:gd name="connsiteX21" fmla="*/ 9123029 w 9123029"/>
              <a:gd name="connsiteY21" fmla="*/ 2850011 h 2850011"/>
              <a:gd name="connsiteX22" fmla="*/ 8461609 w 9123029"/>
              <a:gd name="connsiteY22" fmla="*/ 2850011 h 2850011"/>
              <a:gd name="connsiteX23" fmla="*/ 8073881 w 9123029"/>
              <a:gd name="connsiteY23" fmla="*/ 2850011 h 2850011"/>
              <a:gd name="connsiteX24" fmla="*/ 7503691 w 9123029"/>
              <a:gd name="connsiteY24" fmla="*/ 2850011 h 2850011"/>
              <a:gd name="connsiteX25" fmla="*/ 7207193 w 9123029"/>
              <a:gd name="connsiteY25" fmla="*/ 2850011 h 2850011"/>
              <a:gd name="connsiteX26" fmla="*/ 6910694 w 9123029"/>
              <a:gd name="connsiteY26" fmla="*/ 2850011 h 2850011"/>
              <a:gd name="connsiteX27" fmla="*/ 6340505 w 9123029"/>
              <a:gd name="connsiteY27" fmla="*/ 2850011 h 2850011"/>
              <a:gd name="connsiteX28" fmla="*/ 5952776 w 9123029"/>
              <a:gd name="connsiteY28" fmla="*/ 2850011 h 2850011"/>
              <a:gd name="connsiteX29" fmla="*/ 5291357 w 9123029"/>
              <a:gd name="connsiteY29" fmla="*/ 2850011 h 2850011"/>
              <a:gd name="connsiteX30" fmla="*/ 4903628 w 9123029"/>
              <a:gd name="connsiteY30" fmla="*/ 2850011 h 2850011"/>
              <a:gd name="connsiteX31" fmla="*/ 4242208 w 9123029"/>
              <a:gd name="connsiteY31" fmla="*/ 2850011 h 2850011"/>
              <a:gd name="connsiteX32" fmla="*/ 3945710 w 9123029"/>
              <a:gd name="connsiteY32" fmla="*/ 2850011 h 2850011"/>
              <a:gd name="connsiteX33" fmla="*/ 3284290 w 9123029"/>
              <a:gd name="connsiteY33" fmla="*/ 2850011 h 2850011"/>
              <a:gd name="connsiteX34" fmla="*/ 2896562 w 9123029"/>
              <a:gd name="connsiteY34" fmla="*/ 2850011 h 2850011"/>
              <a:gd name="connsiteX35" fmla="*/ 2600063 w 9123029"/>
              <a:gd name="connsiteY35" fmla="*/ 2850011 h 2850011"/>
              <a:gd name="connsiteX36" fmla="*/ 2212335 w 9123029"/>
              <a:gd name="connsiteY36" fmla="*/ 2850011 h 2850011"/>
              <a:gd name="connsiteX37" fmla="*/ 1550915 w 9123029"/>
              <a:gd name="connsiteY37" fmla="*/ 2850011 h 2850011"/>
              <a:gd name="connsiteX38" fmla="*/ 1163186 w 9123029"/>
              <a:gd name="connsiteY38" fmla="*/ 2850011 h 2850011"/>
              <a:gd name="connsiteX39" fmla="*/ 866688 w 9123029"/>
              <a:gd name="connsiteY39" fmla="*/ 2850011 h 2850011"/>
              <a:gd name="connsiteX40" fmla="*/ 0 w 9123029"/>
              <a:gd name="connsiteY40" fmla="*/ 2850011 h 2850011"/>
              <a:gd name="connsiteX41" fmla="*/ 0 w 9123029"/>
              <a:gd name="connsiteY41" fmla="*/ 2308509 h 2850011"/>
              <a:gd name="connsiteX42" fmla="*/ 0 w 9123029"/>
              <a:gd name="connsiteY42" fmla="*/ 1824007 h 2850011"/>
              <a:gd name="connsiteX43" fmla="*/ 0 w 9123029"/>
              <a:gd name="connsiteY43" fmla="*/ 1254005 h 2850011"/>
              <a:gd name="connsiteX44" fmla="*/ 0 w 9123029"/>
              <a:gd name="connsiteY44" fmla="*/ 741003 h 2850011"/>
              <a:gd name="connsiteX45" fmla="*/ 0 w 9123029"/>
              <a:gd name="connsiteY45" fmla="*/ 0 h 2850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9123029" h="2850011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78007" y="233119"/>
                  <a:pt x="9057690" y="348473"/>
                  <a:pt x="9123029" y="627002"/>
                </a:cubicBezTo>
                <a:cubicBezTo>
                  <a:pt x="9188368" y="905531"/>
                  <a:pt x="9066809" y="937941"/>
                  <a:pt x="9123029" y="1225505"/>
                </a:cubicBezTo>
                <a:cubicBezTo>
                  <a:pt x="9179249" y="1513069"/>
                  <a:pt x="9115542" y="1566598"/>
                  <a:pt x="9123029" y="1824007"/>
                </a:cubicBezTo>
                <a:cubicBezTo>
                  <a:pt x="9130516" y="2081416"/>
                  <a:pt x="9119417" y="2068942"/>
                  <a:pt x="9123029" y="2308509"/>
                </a:cubicBezTo>
                <a:cubicBezTo>
                  <a:pt x="9126641" y="2548076"/>
                  <a:pt x="9061914" y="2741074"/>
                  <a:pt x="9123029" y="2850011"/>
                </a:cubicBezTo>
                <a:cubicBezTo>
                  <a:pt x="8828018" y="2880373"/>
                  <a:pt x="8746296" y="2823343"/>
                  <a:pt x="8461609" y="2850011"/>
                </a:cubicBezTo>
                <a:cubicBezTo>
                  <a:pt x="8176922" y="2876679"/>
                  <a:pt x="8254545" y="2816773"/>
                  <a:pt x="8073881" y="2850011"/>
                </a:cubicBezTo>
                <a:cubicBezTo>
                  <a:pt x="7893217" y="2883249"/>
                  <a:pt x="7742136" y="2786144"/>
                  <a:pt x="7503691" y="2850011"/>
                </a:cubicBezTo>
                <a:cubicBezTo>
                  <a:pt x="7265246" y="2913878"/>
                  <a:pt x="7338601" y="2838750"/>
                  <a:pt x="7207193" y="2850011"/>
                </a:cubicBezTo>
                <a:cubicBezTo>
                  <a:pt x="7075785" y="2861272"/>
                  <a:pt x="7050648" y="2843585"/>
                  <a:pt x="6910694" y="2850011"/>
                </a:cubicBezTo>
                <a:cubicBezTo>
                  <a:pt x="6770740" y="2856437"/>
                  <a:pt x="6564298" y="2838225"/>
                  <a:pt x="6340505" y="2850011"/>
                </a:cubicBezTo>
                <a:cubicBezTo>
                  <a:pt x="6116712" y="2861797"/>
                  <a:pt x="6036889" y="2836977"/>
                  <a:pt x="5952776" y="2850011"/>
                </a:cubicBezTo>
                <a:cubicBezTo>
                  <a:pt x="5868663" y="2863045"/>
                  <a:pt x="5481225" y="2796218"/>
                  <a:pt x="5291357" y="2850011"/>
                </a:cubicBezTo>
                <a:cubicBezTo>
                  <a:pt x="5101489" y="2903804"/>
                  <a:pt x="5015843" y="2820193"/>
                  <a:pt x="4903628" y="2850011"/>
                </a:cubicBezTo>
                <a:cubicBezTo>
                  <a:pt x="4791413" y="2879829"/>
                  <a:pt x="4456149" y="2775283"/>
                  <a:pt x="4242208" y="2850011"/>
                </a:cubicBezTo>
                <a:cubicBezTo>
                  <a:pt x="4028267" y="2924739"/>
                  <a:pt x="4034044" y="2843841"/>
                  <a:pt x="3945710" y="2850011"/>
                </a:cubicBezTo>
                <a:cubicBezTo>
                  <a:pt x="3857376" y="2856181"/>
                  <a:pt x="3531530" y="2812018"/>
                  <a:pt x="3284290" y="2850011"/>
                </a:cubicBezTo>
                <a:cubicBezTo>
                  <a:pt x="3037050" y="2888004"/>
                  <a:pt x="3033909" y="2824681"/>
                  <a:pt x="2896562" y="2850011"/>
                </a:cubicBezTo>
                <a:cubicBezTo>
                  <a:pt x="2759215" y="2875341"/>
                  <a:pt x="2719269" y="2823874"/>
                  <a:pt x="2600063" y="2850011"/>
                </a:cubicBezTo>
                <a:cubicBezTo>
                  <a:pt x="2480857" y="2876148"/>
                  <a:pt x="2354051" y="2810707"/>
                  <a:pt x="2212335" y="2850011"/>
                </a:cubicBezTo>
                <a:cubicBezTo>
                  <a:pt x="2070619" y="2889315"/>
                  <a:pt x="1754948" y="2813504"/>
                  <a:pt x="1550915" y="2850011"/>
                </a:cubicBezTo>
                <a:cubicBezTo>
                  <a:pt x="1346882" y="2886518"/>
                  <a:pt x="1307569" y="2831812"/>
                  <a:pt x="1163186" y="2850011"/>
                </a:cubicBezTo>
                <a:cubicBezTo>
                  <a:pt x="1018803" y="2868210"/>
                  <a:pt x="1004422" y="2820181"/>
                  <a:pt x="866688" y="2850011"/>
                </a:cubicBezTo>
                <a:cubicBezTo>
                  <a:pt x="728954" y="2879841"/>
                  <a:pt x="330568" y="2811557"/>
                  <a:pt x="0" y="2850011"/>
                </a:cubicBezTo>
                <a:cubicBezTo>
                  <a:pt x="-10945" y="2603513"/>
                  <a:pt x="13042" y="2446825"/>
                  <a:pt x="0" y="2308509"/>
                </a:cubicBezTo>
                <a:cubicBezTo>
                  <a:pt x="-13042" y="2170193"/>
                  <a:pt x="43015" y="1996808"/>
                  <a:pt x="0" y="1824007"/>
                </a:cubicBezTo>
                <a:cubicBezTo>
                  <a:pt x="-43015" y="1651206"/>
                  <a:pt x="62259" y="1423225"/>
                  <a:pt x="0" y="1254005"/>
                </a:cubicBezTo>
                <a:cubicBezTo>
                  <a:pt x="-62259" y="1084785"/>
                  <a:pt x="33315" y="951418"/>
                  <a:pt x="0" y="741003"/>
                </a:cubicBezTo>
                <a:cubicBezTo>
                  <a:pt x="-33315" y="530588"/>
                  <a:pt x="30198" y="354276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Underlying parallel trends</a:t>
            </a:r>
          </a:p>
          <a:p>
            <a:pPr>
              <a:lnSpc>
                <a:spcPct val="80000"/>
              </a:lnSpc>
            </a:pP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☐ Effect of a new user</a:t>
            </a:r>
          </a:p>
          <a:p>
            <a:pPr>
              <a:lnSpc>
                <a:spcPct val="80000"/>
              </a:lnSpc>
            </a:pP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☐ Deleted comments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solidFill>
                  <a:srgbClr val="00B050"/>
                </a:solidFill>
                <a:latin typeface=""/>
              </a:rPr>
              <a:t>☐ Incomplete List of Trolls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126BE2B9-B2C6-29AD-681F-702DFFD4A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1633" y="434477"/>
            <a:ext cx="6258267" cy="972291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9D99AEFE-7863-41BE-3998-DDFB41997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695" y="1606916"/>
            <a:ext cx="6090149" cy="467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873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 err="1">
                <a:latin typeface=""/>
              </a:rPr>
              <a:t>Conlcusiosns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52958" y="885328"/>
            <a:ext cx="9123029" cy="3539430"/>
          </a:xfrm>
          <a:custGeom>
            <a:avLst/>
            <a:gdLst>
              <a:gd name="connsiteX0" fmla="*/ 0 w 9123029"/>
              <a:gd name="connsiteY0" fmla="*/ 0 h 3539430"/>
              <a:gd name="connsiteX1" fmla="*/ 478959 w 9123029"/>
              <a:gd name="connsiteY1" fmla="*/ 0 h 3539430"/>
              <a:gd name="connsiteX2" fmla="*/ 775457 w 9123029"/>
              <a:gd name="connsiteY2" fmla="*/ 0 h 3539430"/>
              <a:gd name="connsiteX3" fmla="*/ 1528107 w 9123029"/>
              <a:gd name="connsiteY3" fmla="*/ 0 h 3539430"/>
              <a:gd name="connsiteX4" fmla="*/ 2007066 w 9123029"/>
              <a:gd name="connsiteY4" fmla="*/ 0 h 3539430"/>
              <a:gd name="connsiteX5" fmla="*/ 2486025 w 9123029"/>
              <a:gd name="connsiteY5" fmla="*/ 0 h 3539430"/>
              <a:gd name="connsiteX6" fmla="*/ 3238675 w 9123029"/>
              <a:gd name="connsiteY6" fmla="*/ 0 h 3539430"/>
              <a:gd name="connsiteX7" fmla="*/ 3626404 w 9123029"/>
              <a:gd name="connsiteY7" fmla="*/ 0 h 3539430"/>
              <a:gd name="connsiteX8" fmla="*/ 4379054 w 9123029"/>
              <a:gd name="connsiteY8" fmla="*/ 0 h 3539430"/>
              <a:gd name="connsiteX9" fmla="*/ 5131704 w 9123029"/>
              <a:gd name="connsiteY9" fmla="*/ 0 h 3539430"/>
              <a:gd name="connsiteX10" fmla="*/ 5701893 w 9123029"/>
              <a:gd name="connsiteY10" fmla="*/ 0 h 3539430"/>
              <a:gd name="connsiteX11" fmla="*/ 6454543 w 9123029"/>
              <a:gd name="connsiteY11" fmla="*/ 0 h 3539430"/>
              <a:gd name="connsiteX12" fmla="*/ 6933502 w 9123029"/>
              <a:gd name="connsiteY12" fmla="*/ 0 h 3539430"/>
              <a:gd name="connsiteX13" fmla="*/ 7412461 w 9123029"/>
              <a:gd name="connsiteY13" fmla="*/ 0 h 3539430"/>
              <a:gd name="connsiteX14" fmla="*/ 8073881 w 9123029"/>
              <a:gd name="connsiteY14" fmla="*/ 0 h 3539430"/>
              <a:gd name="connsiteX15" fmla="*/ 8552840 w 9123029"/>
              <a:gd name="connsiteY15" fmla="*/ 0 h 3539430"/>
              <a:gd name="connsiteX16" fmla="*/ 9123029 w 9123029"/>
              <a:gd name="connsiteY16" fmla="*/ 0 h 3539430"/>
              <a:gd name="connsiteX17" fmla="*/ 9123029 w 9123029"/>
              <a:gd name="connsiteY17" fmla="*/ 660694 h 3539430"/>
              <a:gd name="connsiteX18" fmla="*/ 9123029 w 9123029"/>
              <a:gd name="connsiteY18" fmla="*/ 1285993 h 3539430"/>
              <a:gd name="connsiteX19" fmla="*/ 9123029 w 9123029"/>
              <a:gd name="connsiteY19" fmla="*/ 1911292 h 3539430"/>
              <a:gd name="connsiteX20" fmla="*/ 9123029 w 9123029"/>
              <a:gd name="connsiteY20" fmla="*/ 2395014 h 3539430"/>
              <a:gd name="connsiteX21" fmla="*/ 9123029 w 9123029"/>
              <a:gd name="connsiteY21" fmla="*/ 2914131 h 3539430"/>
              <a:gd name="connsiteX22" fmla="*/ 9123029 w 9123029"/>
              <a:gd name="connsiteY22" fmla="*/ 3539430 h 3539430"/>
              <a:gd name="connsiteX23" fmla="*/ 8644070 w 9123029"/>
              <a:gd name="connsiteY23" fmla="*/ 3539430 h 3539430"/>
              <a:gd name="connsiteX24" fmla="*/ 8073881 w 9123029"/>
              <a:gd name="connsiteY24" fmla="*/ 3539430 h 3539430"/>
              <a:gd name="connsiteX25" fmla="*/ 7777382 w 9123029"/>
              <a:gd name="connsiteY25" fmla="*/ 3539430 h 3539430"/>
              <a:gd name="connsiteX26" fmla="*/ 7480884 w 9123029"/>
              <a:gd name="connsiteY26" fmla="*/ 3539430 h 3539430"/>
              <a:gd name="connsiteX27" fmla="*/ 6910694 w 9123029"/>
              <a:gd name="connsiteY27" fmla="*/ 3539430 h 3539430"/>
              <a:gd name="connsiteX28" fmla="*/ 6522966 w 9123029"/>
              <a:gd name="connsiteY28" fmla="*/ 3539430 h 3539430"/>
              <a:gd name="connsiteX29" fmla="*/ 5861546 w 9123029"/>
              <a:gd name="connsiteY29" fmla="*/ 3539430 h 3539430"/>
              <a:gd name="connsiteX30" fmla="*/ 5473817 w 9123029"/>
              <a:gd name="connsiteY30" fmla="*/ 3539430 h 3539430"/>
              <a:gd name="connsiteX31" fmla="*/ 4812398 w 9123029"/>
              <a:gd name="connsiteY31" fmla="*/ 3539430 h 3539430"/>
              <a:gd name="connsiteX32" fmla="*/ 4515899 w 9123029"/>
              <a:gd name="connsiteY32" fmla="*/ 3539430 h 3539430"/>
              <a:gd name="connsiteX33" fmla="*/ 3854480 w 9123029"/>
              <a:gd name="connsiteY33" fmla="*/ 3539430 h 3539430"/>
              <a:gd name="connsiteX34" fmla="*/ 3466751 w 9123029"/>
              <a:gd name="connsiteY34" fmla="*/ 3539430 h 3539430"/>
              <a:gd name="connsiteX35" fmla="*/ 3170253 w 9123029"/>
              <a:gd name="connsiteY35" fmla="*/ 3539430 h 3539430"/>
              <a:gd name="connsiteX36" fmla="*/ 2782524 w 9123029"/>
              <a:gd name="connsiteY36" fmla="*/ 3539430 h 3539430"/>
              <a:gd name="connsiteX37" fmla="*/ 2121104 w 9123029"/>
              <a:gd name="connsiteY37" fmla="*/ 3539430 h 3539430"/>
              <a:gd name="connsiteX38" fmla="*/ 1733376 w 9123029"/>
              <a:gd name="connsiteY38" fmla="*/ 3539430 h 3539430"/>
              <a:gd name="connsiteX39" fmla="*/ 1436877 w 9123029"/>
              <a:gd name="connsiteY39" fmla="*/ 3539430 h 3539430"/>
              <a:gd name="connsiteX40" fmla="*/ 1049148 w 9123029"/>
              <a:gd name="connsiteY40" fmla="*/ 3539430 h 3539430"/>
              <a:gd name="connsiteX41" fmla="*/ 570189 w 9123029"/>
              <a:gd name="connsiteY41" fmla="*/ 3539430 h 3539430"/>
              <a:gd name="connsiteX42" fmla="*/ 0 w 9123029"/>
              <a:gd name="connsiteY42" fmla="*/ 3539430 h 3539430"/>
              <a:gd name="connsiteX43" fmla="*/ 0 w 9123029"/>
              <a:gd name="connsiteY43" fmla="*/ 3020314 h 3539430"/>
              <a:gd name="connsiteX44" fmla="*/ 0 w 9123029"/>
              <a:gd name="connsiteY44" fmla="*/ 2501197 h 3539430"/>
              <a:gd name="connsiteX45" fmla="*/ 0 w 9123029"/>
              <a:gd name="connsiteY45" fmla="*/ 1911292 h 3539430"/>
              <a:gd name="connsiteX46" fmla="*/ 0 w 9123029"/>
              <a:gd name="connsiteY46" fmla="*/ 1321387 h 3539430"/>
              <a:gd name="connsiteX47" fmla="*/ 0 w 9123029"/>
              <a:gd name="connsiteY47" fmla="*/ 731482 h 3539430"/>
              <a:gd name="connsiteX48" fmla="*/ 0 w 9123029"/>
              <a:gd name="connsiteY48" fmla="*/ 0 h 353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9123029" h="3539430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89110" y="183638"/>
                  <a:pt x="9052353" y="376161"/>
                  <a:pt x="9123029" y="660694"/>
                </a:cubicBezTo>
                <a:cubicBezTo>
                  <a:pt x="9193705" y="945227"/>
                  <a:pt x="9087176" y="1076874"/>
                  <a:pt x="9123029" y="1285993"/>
                </a:cubicBezTo>
                <a:cubicBezTo>
                  <a:pt x="9158882" y="1495112"/>
                  <a:pt x="9092235" y="1723929"/>
                  <a:pt x="9123029" y="1911292"/>
                </a:cubicBezTo>
                <a:cubicBezTo>
                  <a:pt x="9153823" y="2098655"/>
                  <a:pt x="9069522" y="2239877"/>
                  <a:pt x="9123029" y="2395014"/>
                </a:cubicBezTo>
                <a:cubicBezTo>
                  <a:pt x="9176536" y="2550151"/>
                  <a:pt x="9085528" y="2703311"/>
                  <a:pt x="9123029" y="2914131"/>
                </a:cubicBezTo>
                <a:cubicBezTo>
                  <a:pt x="9160530" y="3124951"/>
                  <a:pt x="9102706" y="3241581"/>
                  <a:pt x="9123029" y="3539430"/>
                </a:cubicBezTo>
                <a:cubicBezTo>
                  <a:pt x="8990870" y="3565160"/>
                  <a:pt x="8823003" y="3485939"/>
                  <a:pt x="8644070" y="3539430"/>
                </a:cubicBezTo>
                <a:cubicBezTo>
                  <a:pt x="8465137" y="3592921"/>
                  <a:pt x="8310954" y="3473693"/>
                  <a:pt x="8073881" y="3539430"/>
                </a:cubicBezTo>
                <a:cubicBezTo>
                  <a:pt x="7836808" y="3605167"/>
                  <a:pt x="7917644" y="3504418"/>
                  <a:pt x="7777382" y="3539430"/>
                </a:cubicBezTo>
                <a:cubicBezTo>
                  <a:pt x="7637120" y="3574442"/>
                  <a:pt x="7614862" y="3527688"/>
                  <a:pt x="7480884" y="3539430"/>
                </a:cubicBezTo>
                <a:cubicBezTo>
                  <a:pt x="7346906" y="3551172"/>
                  <a:pt x="7136326" y="3530556"/>
                  <a:pt x="6910694" y="3539430"/>
                </a:cubicBezTo>
                <a:cubicBezTo>
                  <a:pt x="6685062" y="3548304"/>
                  <a:pt x="6601452" y="3525270"/>
                  <a:pt x="6522966" y="3539430"/>
                </a:cubicBezTo>
                <a:cubicBezTo>
                  <a:pt x="6444480" y="3553590"/>
                  <a:pt x="6052159" y="3490321"/>
                  <a:pt x="5861546" y="3539430"/>
                </a:cubicBezTo>
                <a:cubicBezTo>
                  <a:pt x="5670933" y="3588539"/>
                  <a:pt x="5586032" y="3509612"/>
                  <a:pt x="5473817" y="3539430"/>
                </a:cubicBezTo>
                <a:cubicBezTo>
                  <a:pt x="5361602" y="3569248"/>
                  <a:pt x="5025834" y="3461007"/>
                  <a:pt x="4812398" y="3539430"/>
                </a:cubicBezTo>
                <a:cubicBezTo>
                  <a:pt x="4598962" y="3617853"/>
                  <a:pt x="4616237" y="3509196"/>
                  <a:pt x="4515899" y="3539430"/>
                </a:cubicBezTo>
                <a:cubicBezTo>
                  <a:pt x="4415561" y="3569664"/>
                  <a:pt x="4100616" y="3497445"/>
                  <a:pt x="3854480" y="3539430"/>
                </a:cubicBezTo>
                <a:cubicBezTo>
                  <a:pt x="3608344" y="3581415"/>
                  <a:pt x="3612945" y="3524180"/>
                  <a:pt x="3466751" y="3539430"/>
                </a:cubicBezTo>
                <a:cubicBezTo>
                  <a:pt x="3320557" y="3554680"/>
                  <a:pt x="3277820" y="3535581"/>
                  <a:pt x="3170253" y="3539430"/>
                </a:cubicBezTo>
                <a:cubicBezTo>
                  <a:pt x="3062686" y="3543279"/>
                  <a:pt x="2934530" y="3506986"/>
                  <a:pt x="2782524" y="3539430"/>
                </a:cubicBezTo>
                <a:cubicBezTo>
                  <a:pt x="2630518" y="3571874"/>
                  <a:pt x="2325137" y="3502923"/>
                  <a:pt x="2121104" y="3539430"/>
                </a:cubicBezTo>
                <a:cubicBezTo>
                  <a:pt x="1917071" y="3575937"/>
                  <a:pt x="1872294" y="3518954"/>
                  <a:pt x="1733376" y="3539430"/>
                </a:cubicBezTo>
                <a:cubicBezTo>
                  <a:pt x="1594458" y="3559906"/>
                  <a:pt x="1578925" y="3515002"/>
                  <a:pt x="1436877" y="3539430"/>
                </a:cubicBezTo>
                <a:cubicBezTo>
                  <a:pt x="1294829" y="3563858"/>
                  <a:pt x="1180593" y="3529881"/>
                  <a:pt x="1049148" y="3539430"/>
                </a:cubicBezTo>
                <a:cubicBezTo>
                  <a:pt x="917703" y="3548979"/>
                  <a:pt x="763027" y="3525831"/>
                  <a:pt x="570189" y="3539430"/>
                </a:cubicBezTo>
                <a:cubicBezTo>
                  <a:pt x="377351" y="3553029"/>
                  <a:pt x="146372" y="3496413"/>
                  <a:pt x="0" y="3539430"/>
                </a:cubicBezTo>
                <a:cubicBezTo>
                  <a:pt x="-38853" y="3408008"/>
                  <a:pt x="39369" y="3246609"/>
                  <a:pt x="0" y="3020314"/>
                </a:cubicBezTo>
                <a:cubicBezTo>
                  <a:pt x="-39369" y="2794019"/>
                  <a:pt x="41843" y="2618781"/>
                  <a:pt x="0" y="2501197"/>
                </a:cubicBezTo>
                <a:cubicBezTo>
                  <a:pt x="-41843" y="2383613"/>
                  <a:pt x="66154" y="2193239"/>
                  <a:pt x="0" y="1911292"/>
                </a:cubicBezTo>
                <a:cubicBezTo>
                  <a:pt x="-66154" y="1629346"/>
                  <a:pt x="24930" y="1557867"/>
                  <a:pt x="0" y="1321387"/>
                </a:cubicBezTo>
                <a:cubicBezTo>
                  <a:pt x="-24930" y="1084907"/>
                  <a:pt x="49266" y="853644"/>
                  <a:pt x="0" y="731482"/>
                </a:cubicBezTo>
                <a:cubicBezTo>
                  <a:pt x="-49266" y="609320"/>
                  <a:pt x="22109" y="17240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Identified Effects of Troll Interventions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Trolls prevent political communication</a:t>
            </a: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No evidence on promotion of pro-government agenda</a:t>
            </a:r>
            <a:endParaRPr lang="ru-RU" sz="24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Generalizability</a:t>
            </a:r>
          </a:p>
          <a:p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LJ: </a:t>
            </a:r>
            <a:r>
              <a:rPr lang="en-US" sz="2400" dirty="0">
                <a:effectLst/>
                <a:latin typeface=""/>
              </a:rPr>
              <a:t>Common Social Media Platform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Facebook, Instagram, VK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08F730-2447-8CBF-1CCB-176BCFEA70CE}"/>
              </a:ext>
            </a:extLst>
          </p:cNvPr>
          <p:cNvSpPr txBox="1"/>
          <p:nvPr/>
        </p:nvSpPr>
        <p:spPr>
          <a:xfrm>
            <a:off x="5950527" y="2191644"/>
            <a:ext cx="9123029" cy="1963614"/>
          </a:xfrm>
          <a:custGeom>
            <a:avLst/>
            <a:gdLst>
              <a:gd name="connsiteX0" fmla="*/ 0 w 9123029"/>
              <a:gd name="connsiteY0" fmla="*/ 0 h 1963614"/>
              <a:gd name="connsiteX1" fmla="*/ 478959 w 9123029"/>
              <a:gd name="connsiteY1" fmla="*/ 0 h 1963614"/>
              <a:gd name="connsiteX2" fmla="*/ 775457 w 9123029"/>
              <a:gd name="connsiteY2" fmla="*/ 0 h 1963614"/>
              <a:gd name="connsiteX3" fmla="*/ 1528107 w 9123029"/>
              <a:gd name="connsiteY3" fmla="*/ 0 h 1963614"/>
              <a:gd name="connsiteX4" fmla="*/ 2007066 w 9123029"/>
              <a:gd name="connsiteY4" fmla="*/ 0 h 1963614"/>
              <a:gd name="connsiteX5" fmla="*/ 2486025 w 9123029"/>
              <a:gd name="connsiteY5" fmla="*/ 0 h 1963614"/>
              <a:gd name="connsiteX6" fmla="*/ 3238675 w 9123029"/>
              <a:gd name="connsiteY6" fmla="*/ 0 h 1963614"/>
              <a:gd name="connsiteX7" fmla="*/ 3626404 w 9123029"/>
              <a:gd name="connsiteY7" fmla="*/ 0 h 1963614"/>
              <a:gd name="connsiteX8" fmla="*/ 4379054 w 9123029"/>
              <a:gd name="connsiteY8" fmla="*/ 0 h 1963614"/>
              <a:gd name="connsiteX9" fmla="*/ 5131704 w 9123029"/>
              <a:gd name="connsiteY9" fmla="*/ 0 h 1963614"/>
              <a:gd name="connsiteX10" fmla="*/ 5701893 w 9123029"/>
              <a:gd name="connsiteY10" fmla="*/ 0 h 1963614"/>
              <a:gd name="connsiteX11" fmla="*/ 6454543 w 9123029"/>
              <a:gd name="connsiteY11" fmla="*/ 0 h 1963614"/>
              <a:gd name="connsiteX12" fmla="*/ 6933502 w 9123029"/>
              <a:gd name="connsiteY12" fmla="*/ 0 h 1963614"/>
              <a:gd name="connsiteX13" fmla="*/ 7412461 w 9123029"/>
              <a:gd name="connsiteY13" fmla="*/ 0 h 1963614"/>
              <a:gd name="connsiteX14" fmla="*/ 8073881 w 9123029"/>
              <a:gd name="connsiteY14" fmla="*/ 0 h 1963614"/>
              <a:gd name="connsiteX15" fmla="*/ 8552840 w 9123029"/>
              <a:gd name="connsiteY15" fmla="*/ 0 h 1963614"/>
              <a:gd name="connsiteX16" fmla="*/ 9123029 w 9123029"/>
              <a:gd name="connsiteY16" fmla="*/ 0 h 1963614"/>
              <a:gd name="connsiteX17" fmla="*/ 9123029 w 9123029"/>
              <a:gd name="connsiteY17" fmla="*/ 530176 h 1963614"/>
              <a:gd name="connsiteX18" fmla="*/ 9123029 w 9123029"/>
              <a:gd name="connsiteY18" fmla="*/ 1040715 h 1963614"/>
              <a:gd name="connsiteX19" fmla="*/ 9123029 w 9123029"/>
              <a:gd name="connsiteY19" fmla="*/ 1963614 h 1963614"/>
              <a:gd name="connsiteX20" fmla="*/ 8826531 w 9123029"/>
              <a:gd name="connsiteY20" fmla="*/ 1963614 h 1963614"/>
              <a:gd name="connsiteX21" fmla="*/ 8073881 w 9123029"/>
              <a:gd name="connsiteY21" fmla="*/ 1963614 h 1963614"/>
              <a:gd name="connsiteX22" fmla="*/ 7503691 w 9123029"/>
              <a:gd name="connsiteY22" fmla="*/ 1963614 h 1963614"/>
              <a:gd name="connsiteX23" fmla="*/ 7115963 w 9123029"/>
              <a:gd name="connsiteY23" fmla="*/ 1963614 h 1963614"/>
              <a:gd name="connsiteX24" fmla="*/ 6545773 w 9123029"/>
              <a:gd name="connsiteY24" fmla="*/ 1963614 h 1963614"/>
              <a:gd name="connsiteX25" fmla="*/ 6249275 w 9123029"/>
              <a:gd name="connsiteY25" fmla="*/ 1963614 h 1963614"/>
              <a:gd name="connsiteX26" fmla="*/ 5952776 w 9123029"/>
              <a:gd name="connsiteY26" fmla="*/ 1963614 h 1963614"/>
              <a:gd name="connsiteX27" fmla="*/ 5382587 w 9123029"/>
              <a:gd name="connsiteY27" fmla="*/ 1963614 h 1963614"/>
              <a:gd name="connsiteX28" fmla="*/ 4994858 w 9123029"/>
              <a:gd name="connsiteY28" fmla="*/ 1963614 h 1963614"/>
              <a:gd name="connsiteX29" fmla="*/ 4333439 w 9123029"/>
              <a:gd name="connsiteY29" fmla="*/ 1963614 h 1963614"/>
              <a:gd name="connsiteX30" fmla="*/ 3945710 w 9123029"/>
              <a:gd name="connsiteY30" fmla="*/ 1963614 h 1963614"/>
              <a:gd name="connsiteX31" fmla="*/ 3284290 w 9123029"/>
              <a:gd name="connsiteY31" fmla="*/ 1963614 h 1963614"/>
              <a:gd name="connsiteX32" fmla="*/ 2987792 w 9123029"/>
              <a:gd name="connsiteY32" fmla="*/ 1963614 h 1963614"/>
              <a:gd name="connsiteX33" fmla="*/ 2326372 w 9123029"/>
              <a:gd name="connsiteY33" fmla="*/ 1963614 h 1963614"/>
              <a:gd name="connsiteX34" fmla="*/ 1938644 w 9123029"/>
              <a:gd name="connsiteY34" fmla="*/ 1963614 h 1963614"/>
              <a:gd name="connsiteX35" fmla="*/ 1642145 w 9123029"/>
              <a:gd name="connsiteY35" fmla="*/ 1963614 h 1963614"/>
              <a:gd name="connsiteX36" fmla="*/ 1254416 w 9123029"/>
              <a:gd name="connsiteY36" fmla="*/ 1963614 h 1963614"/>
              <a:gd name="connsiteX37" fmla="*/ 592997 w 9123029"/>
              <a:gd name="connsiteY37" fmla="*/ 1963614 h 1963614"/>
              <a:gd name="connsiteX38" fmla="*/ 0 w 9123029"/>
              <a:gd name="connsiteY38" fmla="*/ 1963614 h 1963614"/>
              <a:gd name="connsiteX39" fmla="*/ 0 w 9123029"/>
              <a:gd name="connsiteY39" fmla="*/ 1531619 h 1963614"/>
              <a:gd name="connsiteX40" fmla="*/ 0 w 9123029"/>
              <a:gd name="connsiteY40" fmla="*/ 1099624 h 1963614"/>
              <a:gd name="connsiteX41" fmla="*/ 0 w 9123029"/>
              <a:gd name="connsiteY41" fmla="*/ 589084 h 1963614"/>
              <a:gd name="connsiteX42" fmla="*/ 0 w 9123029"/>
              <a:gd name="connsiteY42" fmla="*/ 0 h 1963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123029" h="1963614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62413" y="216474"/>
                  <a:pt x="9086427" y="410437"/>
                  <a:pt x="9123029" y="530176"/>
                </a:cubicBezTo>
                <a:cubicBezTo>
                  <a:pt x="9159631" y="649915"/>
                  <a:pt x="9063716" y="912685"/>
                  <a:pt x="9123029" y="1040715"/>
                </a:cubicBezTo>
                <a:cubicBezTo>
                  <a:pt x="9182342" y="1168745"/>
                  <a:pt x="9090311" y="1516564"/>
                  <a:pt x="9123029" y="1963614"/>
                </a:cubicBezTo>
                <a:cubicBezTo>
                  <a:pt x="9043170" y="1981913"/>
                  <a:pt x="8887576" y="1944863"/>
                  <a:pt x="8826531" y="1963614"/>
                </a:cubicBezTo>
                <a:cubicBezTo>
                  <a:pt x="8765486" y="1982365"/>
                  <a:pt x="8419740" y="1889266"/>
                  <a:pt x="8073881" y="1963614"/>
                </a:cubicBezTo>
                <a:cubicBezTo>
                  <a:pt x="7728022" y="2037962"/>
                  <a:pt x="7756780" y="1959092"/>
                  <a:pt x="7503691" y="1963614"/>
                </a:cubicBezTo>
                <a:cubicBezTo>
                  <a:pt x="7250602" y="1968136"/>
                  <a:pt x="7296627" y="1930376"/>
                  <a:pt x="7115963" y="1963614"/>
                </a:cubicBezTo>
                <a:cubicBezTo>
                  <a:pt x="6935299" y="1996852"/>
                  <a:pt x="6784218" y="1899747"/>
                  <a:pt x="6545773" y="1963614"/>
                </a:cubicBezTo>
                <a:cubicBezTo>
                  <a:pt x="6307328" y="2027481"/>
                  <a:pt x="6380683" y="1952353"/>
                  <a:pt x="6249275" y="1963614"/>
                </a:cubicBezTo>
                <a:cubicBezTo>
                  <a:pt x="6117867" y="1974875"/>
                  <a:pt x="6092730" y="1957188"/>
                  <a:pt x="5952776" y="1963614"/>
                </a:cubicBezTo>
                <a:cubicBezTo>
                  <a:pt x="5812822" y="1970040"/>
                  <a:pt x="5606380" y="1951828"/>
                  <a:pt x="5382587" y="1963614"/>
                </a:cubicBezTo>
                <a:cubicBezTo>
                  <a:pt x="5158794" y="1975400"/>
                  <a:pt x="5078971" y="1950580"/>
                  <a:pt x="4994858" y="1963614"/>
                </a:cubicBezTo>
                <a:cubicBezTo>
                  <a:pt x="4910745" y="1976648"/>
                  <a:pt x="4523307" y="1909821"/>
                  <a:pt x="4333439" y="1963614"/>
                </a:cubicBezTo>
                <a:cubicBezTo>
                  <a:pt x="4143571" y="2017407"/>
                  <a:pt x="4057925" y="1933796"/>
                  <a:pt x="3945710" y="1963614"/>
                </a:cubicBezTo>
                <a:cubicBezTo>
                  <a:pt x="3833495" y="1993432"/>
                  <a:pt x="3498231" y="1888886"/>
                  <a:pt x="3284290" y="1963614"/>
                </a:cubicBezTo>
                <a:cubicBezTo>
                  <a:pt x="3070349" y="2038342"/>
                  <a:pt x="3076126" y="1957444"/>
                  <a:pt x="2987792" y="1963614"/>
                </a:cubicBezTo>
                <a:cubicBezTo>
                  <a:pt x="2899458" y="1969784"/>
                  <a:pt x="2573612" y="1925621"/>
                  <a:pt x="2326372" y="1963614"/>
                </a:cubicBezTo>
                <a:cubicBezTo>
                  <a:pt x="2079132" y="2001607"/>
                  <a:pt x="2075991" y="1938284"/>
                  <a:pt x="1938644" y="1963614"/>
                </a:cubicBezTo>
                <a:cubicBezTo>
                  <a:pt x="1801297" y="1988944"/>
                  <a:pt x="1761351" y="1937477"/>
                  <a:pt x="1642145" y="1963614"/>
                </a:cubicBezTo>
                <a:cubicBezTo>
                  <a:pt x="1522939" y="1989751"/>
                  <a:pt x="1406422" y="1931170"/>
                  <a:pt x="1254416" y="1963614"/>
                </a:cubicBezTo>
                <a:cubicBezTo>
                  <a:pt x="1102410" y="1996058"/>
                  <a:pt x="796651" y="1923857"/>
                  <a:pt x="592997" y="1963614"/>
                </a:cubicBezTo>
                <a:cubicBezTo>
                  <a:pt x="389343" y="2003371"/>
                  <a:pt x="219134" y="1917608"/>
                  <a:pt x="0" y="1963614"/>
                </a:cubicBezTo>
                <a:cubicBezTo>
                  <a:pt x="-45475" y="1866364"/>
                  <a:pt x="5960" y="1698525"/>
                  <a:pt x="0" y="1531619"/>
                </a:cubicBezTo>
                <a:cubicBezTo>
                  <a:pt x="-5960" y="1364714"/>
                  <a:pt x="44812" y="1285777"/>
                  <a:pt x="0" y="1099624"/>
                </a:cubicBezTo>
                <a:cubicBezTo>
                  <a:pt x="-44812" y="913472"/>
                  <a:pt x="15161" y="787572"/>
                  <a:pt x="0" y="589084"/>
                </a:cubicBezTo>
                <a:cubicBezTo>
                  <a:pt x="-15161" y="390596"/>
                  <a:pt x="18814" y="26287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Approximation of DGP</a:t>
            </a:r>
          </a:p>
          <a:p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Specifics of the </a:t>
            </a:r>
            <a:r>
              <a:rPr lang="ru-RU" sz="2400" dirty="0">
                <a:latin typeface=""/>
              </a:rPr>
              <a:t>С</a:t>
            </a:r>
            <a:r>
              <a:rPr lang="en-US" sz="2400" dirty="0" err="1">
                <a:latin typeface=""/>
              </a:rPr>
              <a:t>yberspace</a:t>
            </a:r>
            <a:endParaRPr lang="en-US" sz="2400" dirty="0">
              <a:effectLst/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Simplicity of LJ platform engine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499914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 err="1">
                <a:latin typeface=""/>
              </a:rPr>
              <a:t>Conlcusiosns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52958" y="885328"/>
            <a:ext cx="9123029" cy="3539430"/>
          </a:xfrm>
          <a:custGeom>
            <a:avLst/>
            <a:gdLst>
              <a:gd name="connsiteX0" fmla="*/ 0 w 9123029"/>
              <a:gd name="connsiteY0" fmla="*/ 0 h 3539430"/>
              <a:gd name="connsiteX1" fmla="*/ 478959 w 9123029"/>
              <a:gd name="connsiteY1" fmla="*/ 0 h 3539430"/>
              <a:gd name="connsiteX2" fmla="*/ 775457 w 9123029"/>
              <a:gd name="connsiteY2" fmla="*/ 0 h 3539430"/>
              <a:gd name="connsiteX3" fmla="*/ 1528107 w 9123029"/>
              <a:gd name="connsiteY3" fmla="*/ 0 h 3539430"/>
              <a:gd name="connsiteX4" fmla="*/ 2007066 w 9123029"/>
              <a:gd name="connsiteY4" fmla="*/ 0 h 3539430"/>
              <a:gd name="connsiteX5" fmla="*/ 2486025 w 9123029"/>
              <a:gd name="connsiteY5" fmla="*/ 0 h 3539430"/>
              <a:gd name="connsiteX6" fmla="*/ 3238675 w 9123029"/>
              <a:gd name="connsiteY6" fmla="*/ 0 h 3539430"/>
              <a:gd name="connsiteX7" fmla="*/ 3626404 w 9123029"/>
              <a:gd name="connsiteY7" fmla="*/ 0 h 3539430"/>
              <a:gd name="connsiteX8" fmla="*/ 4379054 w 9123029"/>
              <a:gd name="connsiteY8" fmla="*/ 0 h 3539430"/>
              <a:gd name="connsiteX9" fmla="*/ 5131704 w 9123029"/>
              <a:gd name="connsiteY9" fmla="*/ 0 h 3539430"/>
              <a:gd name="connsiteX10" fmla="*/ 5701893 w 9123029"/>
              <a:gd name="connsiteY10" fmla="*/ 0 h 3539430"/>
              <a:gd name="connsiteX11" fmla="*/ 6454543 w 9123029"/>
              <a:gd name="connsiteY11" fmla="*/ 0 h 3539430"/>
              <a:gd name="connsiteX12" fmla="*/ 6933502 w 9123029"/>
              <a:gd name="connsiteY12" fmla="*/ 0 h 3539430"/>
              <a:gd name="connsiteX13" fmla="*/ 7412461 w 9123029"/>
              <a:gd name="connsiteY13" fmla="*/ 0 h 3539430"/>
              <a:gd name="connsiteX14" fmla="*/ 8073881 w 9123029"/>
              <a:gd name="connsiteY14" fmla="*/ 0 h 3539430"/>
              <a:gd name="connsiteX15" fmla="*/ 8552840 w 9123029"/>
              <a:gd name="connsiteY15" fmla="*/ 0 h 3539430"/>
              <a:gd name="connsiteX16" fmla="*/ 9123029 w 9123029"/>
              <a:gd name="connsiteY16" fmla="*/ 0 h 3539430"/>
              <a:gd name="connsiteX17" fmla="*/ 9123029 w 9123029"/>
              <a:gd name="connsiteY17" fmla="*/ 660694 h 3539430"/>
              <a:gd name="connsiteX18" fmla="*/ 9123029 w 9123029"/>
              <a:gd name="connsiteY18" fmla="*/ 1285993 h 3539430"/>
              <a:gd name="connsiteX19" fmla="*/ 9123029 w 9123029"/>
              <a:gd name="connsiteY19" fmla="*/ 1911292 h 3539430"/>
              <a:gd name="connsiteX20" fmla="*/ 9123029 w 9123029"/>
              <a:gd name="connsiteY20" fmla="*/ 2395014 h 3539430"/>
              <a:gd name="connsiteX21" fmla="*/ 9123029 w 9123029"/>
              <a:gd name="connsiteY21" fmla="*/ 2914131 h 3539430"/>
              <a:gd name="connsiteX22" fmla="*/ 9123029 w 9123029"/>
              <a:gd name="connsiteY22" fmla="*/ 3539430 h 3539430"/>
              <a:gd name="connsiteX23" fmla="*/ 8644070 w 9123029"/>
              <a:gd name="connsiteY23" fmla="*/ 3539430 h 3539430"/>
              <a:gd name="connsiteX24" fmla="*/ 8073881 w 9123029"/>
              <a:gd name="connsiteY24" fmla="*/ 3539430 h 3539430"/>
              <a:gd name="connsiteX25" fmla="*/ 7777382 w 9123029"/>
              <a:gd name="connsiteY25" fmla="*/ 3539430 h 3539430"/>
              <a:gd name="connsiteX26" fmla="*/ 7480884 w 9123029"/>
              <a:gd name="connsiteY26" fmla="*/ 3539430 h 3539430"/>
              <a:gd name="connsiteX27" fmla="*/ 6910694 w 9123029"/>
              <a:gd name="connsiteY27" fmla="*/ 3539430 h 3539430"/>
              <a:gd name="connsiteX28" fmla="*/ 6522966 w 9123029"/>
              <a:gd name="connsiteY28" fmla="*/ 3539430 h 3539430"/>
              <a:gd name="connsiteX29" fmla="*/ 5861546 w 9123029"/>
              <a:gd name="connsiteY29" fmla="*/ 3539430 h 3539430"/>
              <a:gd name="connsiteX30" fmla="*/ 5473817 w 9123029"/>
              <a:gd name="connsiteY30" fmla="*/ 3539430 h 3539430"/>
              <a:gd name="connsiteX31" fmla="*/ 4812398 w 9123029"/>
              <a:gd name="connsiteY31" fmla="*/ 3539430 h 3539430"/>
              <a:gd name="connsiteX32" fmla="*/ 4515899 w 9123029"/>
              <a:gd name="connsiteY32" fmla="*/ 3539430 h 3539430"/>
              <a:gd name="connsiteX33" fmla="*/ 3854480 w 9123029"/>
              <a:gd name="connsiteY33" fmla="*/ 3539430 h 3539430"/>
              <a:gd name="connsiteX34" fmla="*/ 3466751 w 9123029"/>
              <a:gd name="connsiteY34" fmla="*/ 3539430 h 3539430"/>
              <a:gd name="connsiteX35" fmla="*/ 3170253 w 9123029"/>
              <a:gd name="connsiteY35" fmla="*/ 3539430 h 3539430"/>
              <a:gd name="connsiteX36" fmla="*/ 2782524 w 9123029"/>
              <a:gd name="connsiteY36" fmla="*/ 3539430 h 3539430"/>
              <a:gd name="connsiteX37" fmla="*/ 2121104 w 9123029"/>
              <a:gd name="connsiteY37" fmla="*/ 3539430 h 3539430"/>
              <a:gd name="connsiteX38" fmla="*/ 1733376 w 9123029"/>
              <a:gd name="connsiteY38" fmla="*/ 3539430 h 3539430"/>
              <a:gd name="connsiteX39" fmla="*/ 1436877 w 9123029"/>
              <a:gd name="connsiteY39" fmla="*/ 3539430 h 3539430"/>
              <a:gd name="connsiteX40" fmla="*/ 1049148 w 9123029"/>
              <a:gd name="connsiteY40" fmla="*/ 3539430 h 3539430"/>
              <a:gd name="connsiteX41" fmla="*/ 570189 w 9123029"/>
              <a:gd name="connsiteY41" fmla="*/ 3539430 h 3539430"/>
              <a:gd name="connsiteX42" fmla="*/ 0 w 9123029"/>
              <a:gd name="connsiteY42" fmla="*/ 3539430 h 3539430"/>
              <a:gd name="connsiteX43" fmla="*/ 0 w 9123029"/>
              <a:gd name="connsiteY43" fmla="*/ 3020314 h 3539430"/>
              <a:gd name="connsiteX44" fmla="*/ 0 w 9123029"/>
              <a:gd name="connsiteY44" fmla="*/ 2501197 h 3539430"/>
              <a:gd name="connsiteX45" fmla="*/ 0 w 9123029"/>
              <a:gd name="connsiteY45" fmla="*/ 1911292 h 3539430"/>
              <a:gd name="connsiteX46" fmla="*/ 0 w 9123029"/>
              <a:gd name="connsiteY46" fmla="*/ 1321387 h 3539430"/>
              <a:gd name="connsiteX47" fmla="*/ 0 w 9123029"/>
              <a:gd name="connsiteY47" fmla="*/ 731482 h 3539430"/>
              <a:gd name="connsiteX48" fmla="*/ 0 w 9123029"/>
              <a:gd name="connsiteY48" fmla="*/ 0 h 353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9123029" h="3539430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89110" y="183638"/>
                  <a:pt x="9052353" y="376161"/>
                  <a:pt x="9123029" y="660694"/>
                </a:cubicBezTo>
                <a:cubicBezTo>
                  <a:pt x="9193705" y="945227"/>
                  <a:pt x="9087176" y="1076874"/>
                  <a:pt x="9123029" y="1285993"/>
                </a:cubicBezTo>
                <a:cubicBezTo>
                  <a:pt x="9158882" y="1495112"/>
                  <a:pt x="9092235" y="1723929"/>
                  <a:pt x="9123029" y="1911292"/>
                </a:cubicBezTo>
                <a:cubicBezTo>
                  <a:pt x="9153823" y="2098655"/>
                  <a:pt x="9069522" y="2239877"/>
                  <a:pt x="9123029" y="2395014"/>
                </a:cubicBezTo>
                <a:cubicBezTo>
                  <a:pt x="9176536" y="2550151"/>
                  <a:pt x="9085528" y="2703311"/>
                  <a:pt x="9123029" y="2914131"/>
                </a:cubicBezTo>
                <a:cubicBezTo>
                  <a:pt x="9160530" y="3124951"/>
                  <a:pt x="9102706" y="3241581"/>
                  <a:pt x="9123029" y="3539430"/>
                </a:cubicBezTo>
                <a:cubicBezTo>
                  <a:pt x="8990870" y="3565160"/>
                  <a:pt x="8823003" y="3485939"/>
                  <a:pt x="8644070" y="3539430"/>
                </a:cubicBezTo>
                <a:cubicBezTo>
                  <a:pt x="8465137" y="3592921"/>
                  <a:pt x="8310954" y="3473693"/>
                  <a:pt x="8073881" y="3539430"/>
                </a:cubicBezTo>
                <a:cubicBezTo>
                  <a:pt x="7836808" y="3605167"/>
                  <a:pt x="7917644" y="3504418"/>
                  <a:pt x="7777382" y="3539430"/>
                </a:cubicBezTo>
                <a:cubicBezTo>
                  <a:pt x="7637120" y="3574442"/>
                  <a:pt x="7614862" y="3527688"/>
                  <a:pt x="7480884" y="3539430"/>
                </a:cubicBezTo>
                <a:cubicBezTo>
                  <a:pt x="7346906" y="3551172"/>
                  <a:pt x="7136326" y="3530556"/>
                  <a:pt x="6910694" y="3539430"/>
                </a:cubicBezTo>
                <a:cubicBezTo>
                  <a:pt x="6685062" y="3548304"/>
                  <a:pt x="6601452" y="3525270"/>
                  <a:pt x="6522966" y="3539430"/>
                </a:cubicBezTo>
                <a:cubicBezTo>
                  <a:pt x="6444480" y="3553590"/>
                  <a:pt x="6052159" y="3490321"/>
                  <a:pt x="5861546" y="3539430"/>
                </a:cubicBezTo>
                <a:cubicBezTo>
                  <a:pt x="5670933" y="3588539"/>
                  <a:pt x="5586032" y="3509612"/>
                  <a:pt x="5473817" y="3539430"/>
                </a:cubicBezTo>
                <a:cubicBezTo>
                  <a:pt x="5361602" y="3569248"/>
                  <a:pt x="5025834" y="3461007"/>
                  <a:pt x="4812398" y="3539430"/>
                </a:cubicBezTo>
                <a:cubicBezTo>
                  <a:pt x="4598962" y="3617853"/>
                  <a:pt x="4616237" y="3509196"/>
                  <a:pt x="4515899" y="3539430"/>
                </a:cubicBezTo>
                <a:cubicBezTo>
                  <a:pt x="4415561" y="3569664"/>
                  <a:pt x="4100616" y="3497445"/>
                  <a:pt x="3854480" y="3539430"/>
                </a:cubicBezTo>
                <a:cubicBezTo>
                  <a:pt x="3608344" y="3581415"/>
                  <a:pt x="3612945" y="3524180"/>
                  <a:pt x="3466751" y="3539430"/>
                </a:cubicBezTo>
                <a:cubicBezTo>
                  <a:pt x="3320557" y="3554680"/>
                  <a:pt x="3277820" y="3535581"/>
                  <a:pt x="3170253" y="3539430"/>
                </a:cubicBezTo>
                <a:cubicBezTo>
                  <a:pt x="3062686" y="3543279"/>
                  <a:pt x="2934530" y="3506986"/>
                  <a:pt x="2782524" y="3539430"/>
                </a:cubicBezTo>
                <a:cubicBezTo>
                  <a:pt x="2630518" y="3571874"/>
                  <a:pt x="2325137" y="3502923"/>
                  <a:pt x="2121104" y="3539430"/>
                </a:cubicBezTo>
                <a:cubicBezTo>
                  <a:pt x="1917071" y="3575937"/>
                  <a:pt x="1872294" y="3518954"/>
                  <a:pt x="1733376" y="3539430"/>
                </a:cubicBezTo>
                <a:cubicBezTo>
                  <a:pt x="1594458" y="3559906"/>
                  <a:pt x="1578925" y="3515002"/>
                  <a:pt x="1436877" y="3539430"/>
                </a:cubicBezTo>
                <a:cubicBezTo>
                  <a:pt x="1294829" y="3563858"/>
                  <a:pt x="1180593" y="3529881"/>
                  <a:pt x="1049148" y="3539430"/>
                </a:cubicBezTo>
                <a:cubicBezTo>
                  <a:pt x="917703" y="3548979"/>
                  <a:pt x="763027" y="3525831"/>
                  <a:pt x="570189" y="3539430"/>
                </a:cubicBezTo>
                <a:cubicBezTo>
                  <a:pt x="377351" y="3553029"/>
                  <a:pt x="146372" y="3496413"/>
                  <a:pt x="0" y="3539430"/>
                </a:cubicBezTo>
                <a:cubicBezTo>
                  <a:pt x="-38853" y="3408008"/>
                  <a:pt x="39369" y="3246609"/>
                  <a:pt x="0" y="3020314"/>
                </a:cubicBezTo>
                <a:cubicBezTo>
                  <a:pt x="-39369" y="2794019"/>
                  <a:pt x="41843" y="2618781"/>
                  <a:pt x="0" y="2501197"/>
                </a:cubicBezTo>
                <a:cubicBezTo>
                  <a:pt x="-41843" y="2383613"/>
                  <a:pt x="66154" y="2193239"/>
                  <a:pt x="0" y="1911292"/>
                </a:cubicBezTo>
                <a:cubicBezTo>
                  <a:pt x="-66154" y="1629346"/>
                  <a:pt x="24930" y="1557867"/>
                  <a:pt x="0" y="1321387"/>
                </a:cubicBezTo>
                <a:cubicBezTo>
                  <a:pt x="-24930" y="1084907"/>
                  <a:pt x="49266" y="853644"/>
                  <a:pt x="0" y="731482"/>
                </a:cubicBezTo>
                <a:cubicBezTo>
                  <a:pt x="-49266" y="609320"/>
                  <a:pt x="22109" y="17240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Identified Effects of Troll Interventions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Trolls prevent political communication</a:t>
            </a: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No evidence on promotion of pro-government agenda</a:t>
            </a:r>
            <a:endParaRPr lang="ru-RU" sz="24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Generalizability</a:t>
            </a:r>
          </a:p>
          <a:p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LJ: </a:t>
            </a:r>
            <a:r>
              <a:rPr lang="en-US" sz="2400" dirty="0">
                <a:effectLst/>
                <a:latin typeface=""/>
              </a:rPr>
              <a:t>Common Social Media Platform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Facebook, Instagram, VK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36169B3-647C-E0DF-027F-1A4F459BB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958" y="4011724"/>
            <a:ext cx="7772400" cy="25457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F4EFF9-48D6-3702-1DA8-A65807093065}"/>
              </a:ext>
            </a:extLst>
          </p:cNvPr>
          <p:cNvSpPr txBox="1"/>
          <p:nvPr/>
        </p:nvSpPr>
        <p:spPr>
          <a:xfrm>
            <a:off x="5950527" y="2191644"/>
            <a:ext cx="9123029" cy="1963614"/>
          </a:xfrm>
          <a:custGeom>
            <a:avLst/>
            <a:gdLst>
              <a:gd name="connsiteX0" fmla="*/ 0 w 9123029"/>
              <a:gd name="connsiteY0" fmla="*/ 0 h 1963614"/>
              <a:gd name="connsiteX1" fmla="*/ 478959 w 9123029"/>
              <a:gd name="connsiteY1" fmla="*/ 0 h 1963614"/>
              <a:gd name="connsiteX2" fmla="*/ 775457 w 9123029"/>
              <a:gd name="connsiteY2" fmla="*/ 0 h 1963614"/>
              <a:gd name="connsiteX3" fmla="*/ 1528107 w 9123029"/>
              <a:gd name="connsiteY3" fmla="*/ 0 h 1963614"/>
              <a:gd name="connsiteX4" fmla="*/ 2007066 w 9123029"/>
              <a:gd name="connsiteY4" fmla="*/ 0 h 1963614"/>
              <a:gd name="connsiteX5" fmla="*/ 2486025 w 9123029"/>
              <a:gd name="connsiteY5" fmla="*/ 0 h 1963614"/>
              <a:gd name="connsiteX6" fmla="*/ 3238675 w 9123029"/>
              <a:gd name="connsiteY6" fmla="*/ 0 h 1963614"/>
              <a:gd name="connsiteX7" fmla="*/ 3626404 w 9123029"/>
              <a:gd name="connsiteY7" fmla="*/ 0 h 1963614"/>
              <a:gd name="connsiteX8" fmla="*/ 4379054 w 9123029"/>
              <a:gd name="connsiteY8" fmla="*/ 0 h 1963614"/>
              <a:gd name="connsiteX9" fmla="*/ 5131704 w 9123029"/>
              <a:gd name="connsiteY9" fmla="*/ 0 h 1963614"/>
              <a:gd name="connsiteX10" fmla="*/ 5701893 w 9123029"/>
              <a:gd name="connsiteY10" fmla="*/ 0 h 1963614"/>
              <a:gd name="connsiteX11" fmla="*/ 6454543 w 9123029"/>
              <a:gd name="connsiteY11" fmla="*/ 0 h 1963614"/>
              <a:gd name="connsiteX12" fmla="*/ 6933502 w 9123029"/>
              <a:gd name="connsiteY12" fmla="*/ 0 h 1963614"/>
              <a:gd name="connsiteX13" fmla="*/ 7412461 w 9123029"/>
              <a:gd name="connsiteY13" fmla="*/ 0 h 1963614"/>
              <a:gd name="connsiteX14" fmla="*/ 8073881 w 9123029"/>
              <a:gd name="connsiteY14" fmla="*/ 0 h 1963614"/>
              <a:gd name="connsiteX15" fmla="*/ 8552840 w 9123029"/>
              <a:gd name="connsiteY15" fmla="*/ 0 h 1963614"/>
              <a:gd name="connsiteX16" fmla="*/ 9123029 w 9123029"/>
              <a:gd name="connsiteY16" fmla="*/ 0 h 1963614"/>
              <a:gd name="connsiteX17" fmla="*/ 9123029 w 9123029"/>
              <a:gd name="connsiteY17" fmla="*/ 530176 h 1963614"/>
              <a:gd name="connsiteX18" fmla="*/ 9123029 w 9123029"/>
              <a:gd name="connsiteY18" fmla="*/ 1040715 h 1963614"/>
              <a:gd name="connsiteX19" fmla="*/ 9123029 w 9123029"/>
              <a:gd name="connsiteY19" fmla="*/ 1963614 h 1963614"/>
              <a:gd name="connsiteX20" fmla="*/ 8826531 w 9123029"/>
              <a:gd name="connsiteY20" fmla="*/ 1963614 h 1963614"/>
              <a:gd name="connsiteX21" fmla="*/ 8073881 w 9123029"/>
              <a:gd name="connsiteY21" fmla="*/ 1963614 h 1963614"/>
              <a:gd name="connsiteX22" fmla="*/ 7503691 w 9123029"/>
              <a:gd name="connsiteY22" fmla="*/ 1963614 h 1963614"/>
              <a:gd name="connsiteX23" fmla="*/ 7115963 w 9123029"/>
              <a:gd name="connsiteY23" fmla="*/ 1963614 h 1963614"/>
              <a:gd name="connsiteX24" fmla="*/ 6545773 w 9123029"/>
              <a:gd name="connsiteY24" fmla="*/ 1963614 h 1963614"/>
              <a:gd name="connsiteX25" fmla="*/ 6249275 w 9123029"/>
              <a:gd name="connsiteY25" fmla="*/ 1963614 h 1963614"/>
              <a:gd name="connsiteX26" fmla="*/ 5952776 w 9123029"/>
              <a:gd name="connsiteY26" fmla="*/ 1963614 h 1963614"/>
              <a:gd name="connsiteX27" fmla="*/ 5382587 w 9123029"/>
              <a:gd name="connsiteY27" fmla="*/ 1963614 h 1963614"/>
              <a:gd name="connsiteX28" fmla="*/ 4994858 w 9123029"/>
              <a:gd name="connsiteY28" fmla="*/ 1963614 h 1963614"/>
              <a:gd name="connsiteX29" fmla="*/ 4333439 w 9123029"/>
              <a:gd name="connsiteY29" fmla="*/ 1963614 h 1963614"/>
              <a:gd name="connsiteX30" fmla="*/ 3945710 w 9123029"/>
              <a:gd name="connsiteY30" fmla="*/ 1963614 h 1963614"/>
              <a:gd name="connsiteX31" fmla="*/ 3284290 w 9123029"/>
              <a:gd name="connsiteY31" fmla="*/ 1963614 h 1963614"/>
              <a:gd name="connsiteX32" fmla="*/ 2987792 w 9123029"/>
              <a:gd name="connsiteY32" fmla="*/ 1963614 h 1963614"/>
              <a:gd name="connsiteX33" fmla="*/ 2326372 w 9123029"/>
              <a:gd name="connsiteY33" fmla="*/ 1963614 h 1963614"/>
              <a:gd name="connsiteX34" fmla="*/ 1938644 w 9123029"/>
              <a:gd name="connsiteY34" fmla="*/ 1963614 h 1963614"/>
              <a:gd name="connsiteX35" fmla="*/ 1642145 w 9123029"/>
              <a:gd name="connsiteY35" fmla="*/ 1963614 h 1963614"/>
              <a:gd name="connsiteX36" fmla="*/ 1254416 w 9123029"/>
              <a:gd name="connsiteY36" fmla="*/ 1963614 h 1963614"/>
              <a:gd name="connsiteX37" fmla="*/ 592997 w 9123029"/>
              <a:gd name="connsiteY37" fmla="*/ 1963614 h 1963614"/>
              <a:gd name="connsiteX38" fmla="*/ 0 w 9123029"/>
              <a:gd name="connsiteY38" fmla="*/ 1963614 h 1963614"/>
              <a:gd name="connsiteX39" fmla="*/ 0 w 9123029"/>
              <a:gd name="connsiteY39" fmla="*/ 1531619 h 1963614"/>
              <a:gd name="connsiteX40" fmla="*/ 0 w 9123029"/>
              <a:gd name="connsiteY40" fmla="*/ 1099624 h 1963614"/>
              <a:gd name="connsiteX41" fmla="*/ 0 w 9123029"/>
              <a:gd name="connsiteY41" fmla="*/ 589084 h 1963614"/>
              <a:gd name="connsiteX42" fmla="*/ 0 w 9123029"/>
              <a:gd name="connsiteY42" fmla="*/ 0 h 1963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123029" h="1963614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62413" y="216474"/>
                  <a:pt x="9086427" y="410437"/>
                  <a:pt x="9123029" y="530176"/>
                </a:cubicBezTo>
                <a:cubicBezTo>
                  <a:pt x="9159631" y="649915"/>
                  <a:pt x="9063716" y="912685"/>
                  <a:pt x="9123029" y="1040715"/>
                </a:cubicBezTo>
                <a:cubicBezTo>
                  <a:pt x="9182342" y="1168745"/>
                  <a:pt x="9090311" y="1516564"/>
                  <a:pt x="9123029" y="1963614"/>
                </a:cubicBezTo>
                <a:cubicBezTo>
                  <a:pt x="9043170" y="1981913"/>
                  <a:pt x="8887576" y="1944863"/>
                  <a:pt x="8826531" y="1963614"/>
                </a:cubicBezTo>
                <a:cubicBezTo>
                  <a:pt x="8765486" y="1982365"/>
                  <a:pt x="8419740" y="1889266"/>
                  <a:pt x="8073881" y="1963614"/>
                </a:cubicBezTo>
                <a:cubicBezTo>
                  <a:pt x="7728022" y="2037962"/>
                  <a:pt x="7756780" y="1959092"/>
                  <a:pt x="7503691" y="1963614"/>
                </a:cubicBezTo>
                <a:cubicBezTo>
                  <a:pt x="7250602" y="1968136"/>
                  <a:pt x="7296627" y="1930376"/>
                  <a:pt x="7115963" y="1963614"/>
                </a:cubicBezTo>
                <a:cubicBezTo>
                  <a:pt x="6935299" y="1996852"/>
                  <a:pt x="6784218" y="1899747"/>
                  <a:pt x="6545773" y="1963614"/>
                </a:cubicBezTo>
                <a:cubicBezTo>
                  <a:pt x="6307328" y="2027481"/>
                  <a:pt x="6380683" y="1952353"/>
                  <a:pt x="6249275" y="1963614"/>
                </a:cubicBezTo>
                <a:cubicBezTo>
                  <a:pt x="6117867" y="1974875"/>
                  <a:pt x="6092730" y="1957188"/>
                  <a:pt x="5952776" y="1963614"/>
                </a:cubicBezTo>
                <a:cubicBezTo>
                  <a:pt x="5812822" y="1970040"/>
                  <a:pt x="5606380" y="1951828"/>
                  <a:pt x="5382587" y="1963614"/>
                </a:cubicBezTo>
                <a:cubicBezTo>
                  <a:pt x="5158794" y="1975400"/>
                  <a:pt x="5078971" y="1950580"/>
                  <a:pt x="4994858" y="1963614"/>
                </a:cubicBezTo>
                <a:cubicBezTo>
                  <a:pt x="4910745" y="1976648"/>
                  <a:pt x="4523307" y="1909821"/>
                  <a:pt x="4333439" y="1963614"/>
                </a:cubicBezTo>
                <a:cubicBezTo>
                  <a:pt x="4143571" y="2017407"/>
                  <a:pt x="4057925" y="1933796"/>
                  <a:pt x="3945710" y="1963614"/>
                </a:cubicBezTo>
                <a:cubicBezTo>
                  <a:pt x="3833495" y="1993432"/>
                  <a:pt x="3498231" y="1888886"/>
                  <a:pt x="3284290" y="1963614"/>
                </a:cubicBezTo>
                <a:cubicBezTo>
                  <a:pt x="3070349" y="2038342"/>
                  <a:pt x="3076126" y="1957444"/>
                  <a:pt x="2987792" y="1963614"/>
                </a:cubicBezTo>
                <a:cubicBezTo>
                  <a:pt x="2899458" y="1969784"/>
                  <a:pt x="2573612" y="1925621"/>
                  <a:pt x="2326372" y="1963614"/>
                </a:cubicBezTo>
                <a:cubicBezTo>
                  <a:pt x="2079132" y="2001607"/>
                  <a:pt x="2075991" y="1938284"/>
                  <a:pt x="1938644" y="1963614"/>
                </a:cubicBezTo>
                <a:cubicBezTo>
                  <a:pt x="1801297" y="1988944"/>
                  <a:pt x="1761351" y="1937477"/>
                  <a:pt x="1642145" y="1963614"/>
                </a:cubicBezTo>
                <a:cubicBezTo>
                  <a:pt x="1522939" y="1989751"/>
                  <a:pt x="1406422" y="1931170"/>
                  <a:pt x="1254416" y="1963614"/>
                </a:cubicBezTo>
                <a:cubicBezTo>
                  <a:pt x="1102410" y="1996058"/>
                  <a:pt x="796651" y="1923857"/>
                  <a:pt x="592997" y="1963614"/>
                </a:cubicBezTo>
                <a:cubicBezTo>
                  <a:pt x="389343" y="2003371"/>
                  <a:pt x="219134" y="1917608"/>
                  <a:pt x="0" y="1963614"/>
                </a:cubicBezTo>
                <a:cubicBezTo>
                  <a:pt x="-45475" y="1866364"/>
                  <a:pt x="5960" y="1698525"/>
                  <a:pt x="0" y="1531619"/>
                </a:cubicBezTo>
                <a:cubicBezTo>
                  <a:pt x="-5960" y="1364714"/>
                  <a:pt x="44812" y="1285777"/>
                  <a:pt x="0" y="1099624"/>
                </a:cubicBezTo>
                <a:cubicBezTo>
                  <a:pt x="-44812" y="913472"/>
                  <a:pt x="15161" y="787572"/>
                  <a:pt x="0" y="589084"/>
                </a:cubicBezTo>
                <a:cubicBezTo>
                  <a:pt x="-15161" y="390596"/>
                  <a:pt x="18814" y="26287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Approximation of DGP</a:t>
            </a:r>
          </a:p>
          <a:p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Specifics of the </a:t>
            </a:r>
            <a:r>
              <a:rPr lang="ru-RU" sz="2400" dirty="0">
                <a:latin typeface=""/>
              </a:rPr>
              <a:t>С</a:t>
            </a:r>
            <a:r>
              <a:rPr lang="en-US" sz="2400" dirty="0" err="1">
                <a:latin typeface=""/>
              </a:rPr>
              <a:t>yberspace</a:t>
            </a:r>
            <a:endParaRPr lang="en-US" sz="2400" dirty="0">
              <a:effectLst/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Simplicity of LJ platform engine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486140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 err="1">
                <a:latin typeface=""/>
              </a:rPr>
              <a:t>Conlcusiosns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52958" y="885328"/>
            <a:ext cx="9123029" cy="3539430"/>
          </a:xfrm>
          <a:custGeom>
            <a:avLst/>
            <a:gdLst>
              <a:gd name="connsiteX0" fmla="*/ 0 w 9123029"/>
              <a:gd name="connsiteY0" fmla="*/ 0 h 3539430"/>
              <a:gd name="connsiteX1" fmla="*/ 478959 w 9123029"/>
              <a:gd name="connsiteY1" fmla="*/ 0 h 3539430"/>
              <a:gd name="connsiteX2" fmla="*/ 775457 w 9123029"/>
              <a:gd name="connsiteY2" fmla="*/ 0 h 3539430"/>
              <a:gd name="connsiteX3" fmla="*/ 1528107 w 9123029"/>
              <a:gd name="connsiteY3" fmla="*/ 0 h 3539430"/>
              <a:gd name="connsiteX4" fmla="*/ 2007066 w 9123029"/>
              <a:gd name="connsiteY4" fmla="*/ 0 h 3539430"/>
              <a:gd name="connsiteX5" fmla="*/ 2486025 w 9123029"/>
              <a:gd name="connsiteY5" fmla="*/ 0 h 3539430"/>
              <a:gd name="connsiteX6" fmla="*/ 3238675 w 9123029"/>
              <a:gd name="connsiteY6" fmla="*/ 0 h 3539430"/>
              <a:gd name="connsiteX7" fmla="*/ 3626404 w 9123029"/>
              <a:gd name="connsiteY7" fmla="*/ 0 h 3539430"/>
              <a:gd name="connsiteX8" fmla="*/ 4379054 w 9123029"/>
              <a:gd name="connsiteY8" fmla="*/ 0 h 3539430"/>
              <a:gd name="connsiteX9" fmla="*/ 5131704 w 9123029"/>
              <a:gd name="connsiteY9" fmla="*/ 0 h 3539430"/>
              <a:gd name="connsiteX10" fmla="*/ 5701893 w 9123029"/>
              <a:gd name="connsiteY10" fmla="*/ 0 h 3539430"/>
              <a:gd name="connsiteX11" fmla="*/ 6454543 w 9123029"/>
              <a:gd name="connsiteY11" fmla="*/ 0 h 3539430"/>
              <a:gd name="connsiteX12" fmla="*/ 6933502 w 9123029"/>
              <a:gd name="connsiteY12" fmla="*/ 0 h 3539430"/>
              <a:gd name="connsiteX13" fmla="*/ 7412461 w 9123029"/>
              <a:gd name="connsiteY13" fmla="*/ 0 h 3539430"/>
              <a:gd name="connsiteX14" fmla="*/ 8073881 w 9123029"/>
              <a:gd name="connsiteY14" fmla="*/ 0 h 3539430"/>
              <a:gd name="connsiteX15" fmla="*/ 8552840 w 9123029"/>
              <a:gd name="connsiteY15" fmla="*/ 0 h 3539430"/>
              <a:gd name="connsiteX16" fmla="*/ 9123029 w 9123029"/>
              <a:gd name="connsiteY16" fmla="*/ 0 h 3539430"/>
              <a:gd name="connsiteX17" fmla="*/ 9123029 w 9123029"/>
              <a:gd name="connsiteY17" fmla="*/ 660694 h 3539430"/>
              <a:gd name="connsiteX18" fmla="*/ 9123029 w 9123029"/>
              <a:gd name="connsiteY18" fmla="*/ 1285993 h 3539430"/>
              <a:gd name="connsiteX19" fmla="*/ 9123029 w 9123029"/>
              <a:gd name="connsiteY19" fmla="*/ 1911292 h 3539430"/>
              <a:gd name="connsiteX20" fmla="*/ 9123029 w 9123029"/>
              <a:gd name="connsiteY20" fmla="*/ 2395014 h 3539430"/>
              <a:gd name="connsiteX21" fmla="*/ 9123029 w 9123029"/>
              <a:gd name="connsiteY21" fmla="*/ 2914131 h 3539430"/>
              <a:gd name="connsiteX22" fmla="*/ 9123029 w 9123029"/>
              <a:gd name="connsiteY22" fmla="*/ 3539430 h 3539430"/>
              <a:gd name="connsiteX23" fmla="*/ 8644070 w 9123029"/>
              <a:gd name="connsiteY23" fmla="*/ 3539430 h 3539430"/>
              <a:gd name="connsiteX24" fmla="*/ 8073881 w 9123029"/>
              <a:gd name="connsiteY24" fmla="*/ 3539430 h 3539430"/>
              <a:gd name="connsiteX25" fmla="*/ 7777382 w 9123029"/>
              <a:gd name="connsiteY25" fmla="*/ 3539430 h 3539430"/>
              <a:gd name="connsiteX26" fmla="*/ 7480884 w 9123029"/>
              <a:gd name="connsiteY26" fmla="*/ 3539430 h 3539430"/>
              <a:gd name="connsiteX27" fmla="*/ 6910694 w 9123029"/>
              <a:gd name="connsiteY27" fmla="*/ 3539430 h 3539430"/>
              <a:gd name="connsiteX28" fmla="*/ 6522966 w 9123029"/>
              <a:gd name="connsiteY28" fmla="*/ 3539430 h 3539430"/>
              <a:gd name="connsiteX29" fmla="*/ 5861546 w 9123029"/>
              <a:gd name="connsiteY29" fmla="*/ 3539430 h 3539430"/>
              <a:gd name="connsiteX30" fmla="*/ 5473817 w 9123029"/>
              <a:gd name="connsiteY30" fmla="*/ 3539430 h 3539430"/>
              <a:gd name="connsiteX31" fmla="*/ 4812398 w 9123029"/>
              <a:gd name="connsiteY31" fmla="*/ 3539430 h 3539430"/>
              <a:gd name="connsiteX32" fmla="*/ 4515899 w 9123029"/>
              <a:gd name="connsiteY32" fmla="*/ 3539430 h 3539430"/>
              <a:gd name="connsiteX33" fmla="*/ 3854480 w 9123029"/>
              <a:gd name="connsiteY33" fmla="*/ 3539430 h 3539430"/>
              <a:gd name="connsiteX34" fmla="*/ 3466751 w 9123029"/>
              <a:gd name="connsiteY34" fmla="*/ 3539430 h 3539430"/>
              <a:gd name="connsiteX35" fmla="*/ 3170253 w 9123029"/>
              <a:gd name="connsiteY35" fmla="*/ 3539430 h 3539430"/>
              <a:gd name="connsiteX36" fmla="*/ 2782524 w 9123029"/>
              <a:gd name="connsiteY36" fmla="*/ 3539430 h 3539430"/>
              <a:gd name="connsiteX37" fmla="*/ 2121104 w 9123029"/>
              <a:gd name="connsiteY37" fmla="*/ 3539430 h 3539430"/>
              <a:gd name="connsiteX38" fmla="*/ 1733376 w 9123029"/>
              <a:gd name="connsiteY38" fmla="*/ 3539430 h 3539430"/>
              <a:gd name="connsiteX39" fmla="*/ 1436877 w 9123029"/>
              <a:gd name="connsiteY39" fmla="*/ 3539430 h 3539430"/>
              <a:gd name="connsiteX40" fmla="*/ 1049148 w 9123029"/>
              <a:gd name="connsiteY40" fmla="*/ 3539430 h 3539430"/>
              <a:gd name="connsiteX41" fmla="*/ 570189 w 9123029"/>
              <a:gd name="connsiteY41" fmla="*/ 3539430 h 3539430"/>
              <a:gd name="connsiteX42" fmla="*/ 0 w 9123029"/>
              <a:gd name="connsiteY42" fmla="*/ 3539430 h 3539430"/>
              <a:gd name="connsiteX43" fmla="*/ 0 w 9123029"/>
              <a:gd name="connsiteY43" fmla="*/ 3020314 h 3539430"/>
              <a:gd name="connsiteX44" fmla="*/ 0 w 9123029"/>
              <a:gd name="connsiteY44" fmla="*/ 2501197 h 3539430"/>
              <a:gd name="connsiteX45" fmla="*/ 0 w 9123029"/>
              <a:gd name="connsiteY45" fmla="*/ 1911292 h 3539430"/>
              <a:gd name="connsiteX46" fmla="*/ 0 w 9123029"/>
              <a:gd name="connsiteY46" fmla="*/ 1321387 h 3539430"/>
              <a:gd name="connsiteX47" fmla="*/ 0 w 9123029"/>
              <a:gd name="connsiteY47" fmla="*/ 731482 h 3539430"/>
              <a:gd name="connsiteX48" fmla="*/ 0 w 9123029"/>
              <a:gd name="connsiteY48" fmla="*/ 0 h 353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9123029" h="3539430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89110" y="183638"/>
                  <a:pt x="9052353" y="376161"/>
                  <a:pt x="9123029" y="660694"/>
                </a:cubicBezTo>
                <a:cubicBezTo>
                  <a:pt x="9193705" y="945227"/>
                  <a:pt x="9087176" y="1076874"/>
                  <a:pt x="9123029" y="1285993"/>
                </a:cubicBezTo>
                <a:cubicBezTo>
                  <a:pt x="9158882" y="1495112"/>
                  <a:pt x="9092235" y="1723929"/>
                  <a:pt x="9123029" y="1911292"/>
                </a:cubicBezTo>
                <a:cubicBezTo>
                  <a:pt x="9153823" y="2098655"/>
                  <a:pt x="9069522" y="2239877"/>
                  <a:pt x="9123029" y="2395014"/>
                </a:cubicBezTo>
                <a:cubicBezTo>
                  <a:pt x="9176536" y="2550151"/>
                  <a:pt x="9085528" y="2703311"/>
                  <a:pt x="9123029" y="2914131"/>
                </a:cubicBezTo>
                <a:cubicBezTo>
                  <a:pt x="9160530" y="3124951"/>
                  <a:pt x="9102706" y="3241581"/>
                  <a:pt x="9123029" y="3539430"/>
                </a:cubicBezTo>
                <a:cubicBezTo>
                  <a:pt x="8990870" y="3565160"/>
                  <a:pt x="8823003" y="3485939"/>
                  <a:pt x="8644070" y="3539430"/>
                </a:cubicBezTo>
                <a:cubicBezTo>
                  <a:pt x="8465137" y="3592921"/>
                  <a:pt x="8310954" y="3473693"/>
                  <a:pt x="8073881" y="3539430"/>
                </a:cubicBezTo>
                <a:cubicBezTo>
                  <a:pt x="7836808" y="3605167"/>
                  <a:pt x="7917644" y="3504418"/>
                  <a:pt x="7777382" y="3539430"/>
                </a:cubicBezTo>
                <a:cubicBezTo>
                  <a:pt x="7637120" y="3574442"/>
                  <a:pt x="7614862" y="3527688"/>
                  <a:pt x="7480884" y="3539430"/>
                </a:cubicBezTo>
                <a:cubicBezTo>
                  <a:pt x="7346906" y="3551172"/>
                  <a:pt x="7136326" y="3530556"/>
                  <a:pt x="6910694" y="3539430"/>
                </a:cubicBezTo>
                <a:cubicBezTo>
                  <a:pt x="6685062" y="3548304"/>
                  <a:pt x="6601452" y="3525270"/>
                  <a:pt x="6522966" y="3539430"/>
                </a:cubicBezTo>
                <a:cubicBezTo>
                  <a:pt x="6444480" y="3553590"/>
                  <a:pt x="6052159" y="3490321"/>
                  <a:pt x="5861546" y="3539430"/>
                </a:cubicBezTo>
                <a:cubicBezTo>
                  <a:pt x="5670933" y="3588539"/>
                  <a:pt x="5586032" y="3509612"/>
                  <a:pt x="5473817" y="3539430"/>
                </a:cubicBezTo>
                <a:cubicBezTo>
                  <a:pt x="5361602" y="3569248"/>
                  <a:pt x="5025834" y="3461007"/>
                  <a:pt x="4812398" y="3539430"/>
                </a:cubicBezTo>
                <a:cubicBezTo>
                  <a:pt x="4598962" y="3617853"/>
                  <a:pt x="4616237" y="3509196"/>
                  <a:pt x="4515899" y="3539430"/>
                </a:cubicBezTo>
                <a:cubicBezTo>
                  <a:pt x="4415561" y="3569664"/>
                  <a:pt x="4100616" y="3497445"/>
                  <a:pt x="3854480" y="3539430"/>
                </a:cubicBezTo>
                <a:cubicBezTo>
                  <a:pt x="3608344" y="3581415"/>
                  <a:pt x="3612945" y="3524180"/>
                  <a:pt x="3466751" y="3539430"/>
                </a:cubicBezTo>
                <a:cubicBezTo>
                  <a:pt x="3320557" y="3554680"/>
                  <a:pt x="3277820" y="3535581"/>
                  <a:pt x="3170253" y="3539430"/>
                </a:cubicBezTo>
                <a:cubicBezTo>
                  <a:pt x="3062686" y="3543279"/>
                  <a:pt x="2934530" y="3506986"/>
                  <a:pt x="2782524" y="3539430"/>
                </a:cubicBezTo>
                <a:cubicBezTo>
                  <a:pt x="2630518" y="3571874"/>
                  <a:pt x="2325137" y="3502923"/>
                  <a:pt x="2121104" y="3539430"/>
                </a:cubicBezTo>
                <a:cubicBezTo>
                  <a:pt x="1917071" y="3575937"/>
                  <a:pt x="1872294" y="3518954"/>
                  <a:pt x="1733376" y="3539430"/>
                </a:cubicBezTo>
                <a:cubicBezTo>
                  <a:pt x="1594458" y="3559906"/>
                  <a:pt x="1578925" y="3515002"/>
                  <a:pt x="1436877" y="3539430"/>
                </a:cubicBezTo>
                <a:cubicBezTo>
                  <a:pt x="1294829" y="3563858"/>
                  <a:pt x="1180593" y="3529881"/>
                  <a:pt x="1049148" y="3539430"/>
                </a:cubicBezTo>
                <a:cubicBezTo>
                  <a:pt x="917703" y="3548979"/>
                  <a:pt x="763027" y="3525831"/>
                  <a:pt x="570189" y="3539430"/>
                </a:cubicBezTo>
                <a:cubicBezTo>
                  <a:pt x="377351" y="3553029"/>
                  <a:pt x="146372" y="3496413"/>
                  <a:pt x="0" y="3539430"/>
                </a:cubicBezTo>
                <a:cubicBezTo>
                  <a:pt x="-38853" y="3408008"/>
                  <a:pt x="39369" y="3246609"/>
                  <a:pt x="0" y="3020314"/>
                </a:cubicBezTo>
                <a:cubicBezTo>
                  <a:pt x="-39369" y="2794019"/>
                  <a:pt x="41843" y="2618781"/>
                  <a:pt x="0" y="2501197"/>
                </a:cubicBezTo>
                <a:cubicBezTo>
                  <a:pt x="-41843" y="2383613"/>
                  <a:pt x="66154" y="2193239"/>
                  <a:pt x="0" y="1911292"/>
                </a:cubicBezTo>
                <a:cubicBezTo>
                  <a:pt x="-66154" y="1629346"/>
                  <a:pt x="24930" y="1557867"/>
                  <a:pt x="0" y="1321387"/>
                </a:cubicBezTo>
                <a:cubicBezTo>
                  <a:pt x="-24930" y="1084907"/>
                  <a:pt x="49266" y="853644"/>
                  <a:pt x="0" y="731482"/>
                </a:cubicBezTo>
                <a:cubicBezTo>
                  <a:pt x="-49266" y="609320"/>
                  <a:pt x="22109" y="17240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Identified Effects of Troll Interventions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Trolls prevent political communication</a:t>
            </a: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No evidence on promotion of pro-government agenda</a:t>
            </a:r>
            <a:endParaRPr lang="ru-RU" sz="24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Generalizability</a:t>
            </a:r>
          </a:p>
          <a:p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LJ: </a:t>
            </a:r>
            <a:r>
              <a:rPr lang="en-US" sz="2400" dirty="0">
                <a:effectLst/>
                <a:latin typeface=""/>
              </a:rPr>
              <a:t>Common Social Media Platform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Facebook, Instagram, VK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36169B3-647C-E0DF-027F-1A4F459BB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958" y="4011724"/>
            <a:ext cx="7772400" cy="25457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2E5DDF-148D-835A-11C4-4958BAA5C9CD}"/>
              </a:ext>
            </a:extLst>
          </p:cNvPr>
          <p:cNvSpPr txBox="1"/>
          <p:nvPr/>
        </p:nvSpPr>
        <p:spPr>
          <a:xfrm>
            <a:off x="5950527" y="2191644"/>
            <a:ext cx="9123029" cy="1963614"/>
          </a:xfrm>
          <a:custGeom>
            <a:avLst/>
            <a:gdLst>
              <a:gd name="connsiteX0" fmla="*/ 0 w 9123029"/>
              <a:gd name="connsiteY0" fmla="*/ 0 h 1963614"/>
              <a:gd name="connsiteX1" fmla="*/ 478959 w 9123029"/>
              <a:gd name="connsiteY1" fmla="*/ 0 h 1963614"/>
              <a:gd name="connsiteX2" fmla="*/ 775457 w 9123029"/>
              <a:gd name="connsiteY2" fmla="*/ 0 h 1963614"/>
              <a:gd name="connsiteX3" fmla="*/ 1528107 w 9123029"/>
              <a:gd name="connsiteY3" fmla="*/ 0 h 1963614"/>
              <a:gd name="connsiteX4" fmla="*/ 2007066 w 9123029"/>
              <a:gd name="connsiteY4" fmla="*/ 0 h 1963614"/>
              <a:gd name="connsiteX5" fmla="*/ 2486025 w 9123029"/>
              <a:gd name="connsiteY5" fmla="*/ 0 h 1963614"/>
              <a:gd name="connsiteX6" fmla="*/ 3238675 w 9123029"/>
              <a:gd name="connsiteY6" fmla="*/ 0 h 1963614"/>
              <a:gd name="connsiteX7" fmla="*/ 3626404 w 9123029"/>
              <a:gd name="connsiteY7" fmla="*/ 0 h 1963614"/>
              <a:gd name="connsiteX8" fmla="*/ 4379054 w 9123029"/>
              <a:gd name="connsiteY8" fmla="*/ 0 h 1963614"/>
              <a:gd name="connsiteX9" fmla="*/ 5131704 w 9123029"/>
              <a:gd name="connsiteY9" fmla="*/ 0 h 1963614"/>
              <a:gd name="connsiteX10" fmla="*/ 5701893 w 9123029"/>
              <a:gd name="connsiteY10" fmla="*/ 0 h 1963614"/>
              <a:gd name="connsiteX11" fmla="*/ 6454543 w 9123029"/>
              <a:gd name="connsiteY11" fmla="*/ 0 h 1963614"/>
              <a:gd name="connsiteX12" fmla="*/ 6933502 w 9123029"/>
              <a:gd name="connsiteY12" fmla="*/ 0 h 1963614"/>
              <a:gd name="connsiteX13" fmla="*/ 7412461 w 9123029"/>
              <a:gd name="connsiteY13" fmla="*/ 0 h 1963614"/>
              <a:gd name="connsiteX14" fmla="*/ 8073881 w 9123029"/>
              <a:gd name="connsiteY14" fmla="*/ 0 h 1963614"/>
              <a:gd name="connsiteX15" fmla="*/ 8552840 w 9123029"/>
              <a:gd name="connsiteY15" fmla="*/ 0 h 1963614"/>
              <a:gd name="connsiteX16" fmla="*/ 9123029 w 9123029"/>
              <a:gd name="connsiteY16" fmla="*/ 0 h 1963614"/>
              <a:gd name="connsiteX17" fmla="*/ 9123029 w 9123029"/>
              <a:gd name="connsiteY17" fmla="*/ 530176 h 1963614"/>
              <a:gd name="connsiteX18" fmla="*/ 9123029 w 9123029"/>
              <a:gd name="connsiteY18" fmla="*/ 1040715 h 1963614"/>
              <a:gd name="connsiteX19" fmla="*/ 9123029 w 9123029"/>
              <a:gd name="connsiteY19" fmla="*/ 1963614 h 1963614"/>
              <a:gd name="connsiteX20" fmla="*/ 8826531 w 9123029"/>
              <a:gd name="connsiteY20" fmla="*/ 1963614 h 1963614"/>
              <a:gd name="connsiteX21" fmla="*/ 8073881 w 9123029"/>
              <a:gd name="connsiteY21" fmla="*/ 1963614 h 1963614"/>
              <a:gd name="connsiteX22" fmla="*/ 7503691 w 9123029"/>
              <a:gd name="connsiteY22" fmla="*/ 1963614 h 1963614"/>
              <a:gd name="connsiteX23" fmla="*/ 7115963 w 9123029"/>
              <a:gd name="connsiteY23" fmla="*/ 1963614 h 1963614"/>
              <a:gd name="connsiteX24" fmla="*/ 6545773 w 9123029"/>
              <a:gd name="connsiteY24" fmla="*/ 1963614 h 1963614"/>
              <a:gd name="connsiteX25" fmla="*/ 6249275 w 9123029"/>
              <a:gd name="connsiteY25" fmla="*/ 1963614 h 1963614"/>
              <a:gd name="connsiteX26" fmla="*/ 5952776 w 9123029"/>
              <a:gd name="connsiteY26" fmla="*/ 1963614 h 1963614"/>
              <a:gd name="connsiteX27" fmla="*/ 5382587 w 9123029"/>
              <a:gd name="connsiteY27" fmla="*/ 1963614 h 1963614"/>
              <a:gd name="connsiteX28" fmla="*/ 4994858 w 9123029"/>
              <a:gd name="connsiteY28" fmla="*/ 1963614 h 1963614"/>
              <a:gd name="connsiteX29" fmla="*/ 4333439 w 9123029"/>
              <a:gd name="connsiteY29" fmla="*/ 1963614 h 1963614"/>
              <a:gd name="connsiteX30" fmla="*/ 3945710 w 9123029"/>
              <a:gd name="connsiteY30" fmla="*/ 1963614 h 1963614"/>
              <a:gd name="connsiteX31" fmla="*/ 3284290 w 9123029"/>
              <a:gd name="connsiteY31" fmla="*/ 1963614 h 1963614"/>
              <a:gd name="connsiteX32" fmla="*/ 2987792 w 9123029"/>
              <a:gd name="connsiteY32" fmla="*/ 1963614 h 1963614"/>
              <a:gd name="connsiteX33" fmla="*/ 2326372 w 9123029"/>
              <a:gd name="connsiteY33" fmla="*/ 1963614 h 1963614"/>
              <a:gd name="connsiteX34" fmla="*/ 1938644 w 9123029"/>
              <a:gd name="connsiteY34" fmla="*/ 1963614 h 1963614"/>
              <a:gd name="connsiteX35" fmla="*/ 1642145 w 9123029"/>
              <a:gd name="connsiteY35" fmla="*/ 1963614 h 1963614"/>
              <a:gd name="connsiteX36" fmla="*/ 1254416 w 9123029"/>
              <a:gd name="connsiteY36" fmla="*/ 1963614 h 1963614"/>
              <a:gd name="connsiteX37" fmla="*/ 592997 w 9123029"/>
              <a:gd name="connsiteY37" fmla="*/ 1963614 h 1963614"/>
              <a:gd name="connsiteX38" fmla="*/ 0 w 9123029"/>
              <a:gd name="connsiteY38" fmla="*/ 1963614 h 1963614"/>
              <a:gd name="connsiteX39" fmla="*/ 0 w 9123029"/>
              <a:gd name="connsiteY39" fmla="*/ 1531619 h 1963614"/>
              <a:gd name="connsiteX40" fmla="*/ 0 w 9123029"/>
              <a:gd name="connsiteY40" fmla="*/ 1099624 h 1963614"/>
              <a:gd name="connsiteX41" fmla="*/ 0 w 9123029"/>
              <a:gd name="connsiteY41" fmla="*/ 589084 h 1963614"/>
              <a:gd name="connsiteX42" fmla="*/ 0 w 9123029"/>
              <a:gd name="connsiteY42" fmla="*/ 0 h 1963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123029" h="1963614" extrusionOk="0">
                <a:moveTo>
                  <a:pt x="0" y="0"/>
                </a:moveTo>
                <a:cubicBezTo>
                  <a:pt x="195455" y="-22096"/>
                  <a:pt x="363352" y="29795"/>
                  <a:pt x="478959" y="0"/>
                </a:cubicBezTo>
                <a:cubicBezTo>
                  <a:pt x="594566" y="-29795"/>
                  <a:pt x="699557" y="16991"/>
                  <a:pt x="775457" y="0"/>
                </a:cubicBezTo>
                <a:cubicBezTo>
                  <a:pt x="851357" y="-16991"/>
                  <a:pt x="1196098" y="87437"/>
                  <a:pt x="1528107" y="0"/>
                </a:cubicBezTo>
                <a:cubicBezTo>
                  <a:pt x="1860116" y="-87437"/>
                  <a:pt x="1856786" y="56923"/>
                  <a:pt x="2007066" y="0"/>
                </a:cubicBezTo>
                <a:cubicBezTo>
                  <a:pt x="2157346" y="-56923"/>
                  <a:pt x="2284786" y="41054"/>
                  <a:pt x="2486025" y="0"/>
                </a:cubicBezTo>
                <a:cubicBezTo>
                  <a:pt x="2687264" y="-41054"/>
                  <a:pt x="3081486" y="77857"/>
                  <a:pt x="3238675" y="0"/>
                </a:cubicBezTo>
                <a:cubicBezTo>
                  <a:pt x="3395864" y="-77857"/>
                  <a:pt x="3515159" y="1273"/>
                  <a:pt x="3626404" y="0"/>
                </a:cubicBezTo>
                <a:cubicBezTo>
                  <a:pt x="3737649" y="-1273"/>
                  <a:pt x="4186906" y="67215"/>
                  <a:pt x="4379054" y="0"/>
                </a:cubicBezTo>
                <a:cubicBezTo>
                  <a:pt x="4571202" y="-67215"/>
                  <a:pt x="4813428" y="69643"/>
                  <a:pt x="5131704" y="0"/>
                </a:cubicBezTo>
                <a:cubicBezTo>
                  <a:pt x="5449980" y="-69643"/>
                  <a:pt x="5576620" y="64155"/>
                  <a:pt x="5701893" y="0"/>
                </a:cubicBezTo>
                <a:cubicBezTo>
                  <a:pt x="5827166" y="-64155"/>
                  <a:pt x="6242317" y="42687"/>
                  <a:pt x="6454543" y="0"/>
                </a:cubicBezTo>
                <a:cubicBezTo>
                  <a:pt x="6666769" y="-42687"/>
                  <a:pt x="6745309" y="22844"/>
                  <a:pt x="6933502" y="0"/>
                </a:cubicBezTo>
                <a:cubicBezTo>
                  <a:pt x="7121695" y="-22844"/>
                  <a:pt x="7286648" y="4288"/>
                  <a:pt x="7412461" y="0"/>
                </a:cubicBezTo>
                <a:cubicBezTo>
                  <a:pt x="7538274" y="-4288"/>
                  <a:pt x="7801210" y="29786"/>
                  <a:pt x="8073881" y="0"/>
                </a:cubicBezTo>
                <a:cubicBezTo>
                  <a:pt x="8346552" y="-29786"/>
                  <a:pt x="8320441" y="702"/>
                  <a:pt x="8552840" y="0"/>
                </a:cubicBezTo>
                <a:cubicBezTo>
                  <a:pt x="8785239" y="-702"/>
                  <a:pt x="8855653" y="13803"/>
                  <a:pt x="9123029" y="0"/>
                </a:cubicBezTo>
                <a:cubicBezTo>
                  <a:pt x="9162413" y="216474"/>
                  <a:pt x="9086427" y="410437"/>
                  <a:pt x="9123029" y="530176"/>
                </a:cubicBezTo>
                <a:cubicBezTo>
                  <a:pt x="9159631" y="649915"/>
                  <a:pt x="9063716" y="912685"/>
                  <a:pt x="9123029" y="1040715"/>
                </a:cubicBezTo>
                <a:cubicBezTo>
                  <a:pt x="9182342" y="1168745"/>
                  <a:pt x="9090311" y="1516564"/>
                  <a:pt x="9123029" y="1963614"/>
                </a:cubicBezTo>
                <a:cubicBezTo>
                  <a:pt x="9043170" y="1981913"/>
                  <a:pt x="8887576" y="1944863"/>
                  <a:pt x="8826531" y="1963614"/>
                </a:cubicBezTo>
                <a:cubicBezTo>
                  <a:pt x="8765486" y="1982365"/>
                  <a:pt x="8419740" y="1889266"/>
                  <a:pt x="8073881" y="1963614"/>
                </a:cubicBezTo>
                <a:cubicBezTo>
                  <a:pt x="7728022" y="2037962"/>
                  <a:pt x="7756780" y="1959092"/>
                  <a:pt x="7503691" y="1963614"/>
                </a:cubicBezTo>
                <a:cubicBezTo>
                  <a:pt x="7250602" y="1968136"/>
                  <a:pt x="7296627" y="1930376"/>
                  <a:pt x="7115963" y="1963614"/>
                </a:cubicBezTo>
                <a:cubicBezTo>
                  <a:pt x="6935299" y="1996852"/>
                  <a:pt x="6784218" y="1899747"/>
                  <a:pt x="6545773" y="1963614"/>
                </a:cubicBezTo>
                <a:cubicBezTo>
                  <a:pt x="6307328" y="2027481"/>
                  <a:pt x="6380683" y="1952353"/>
                  <a:pt x="6249275" y="1963614"/>
                </a:cubicBezTo>
                <a:cubicBezTo>
                  <a:pt x="6117867" y="1974875"/>
                  <a:pt x="6092730" y="1957188"/>
                  <a:pt x="5952776" y="1963614"/>
                </a:cubicBezTo>
                <a:cubicBezTo>
                  <a:pt x="5812822" y="1970040"/>
                  <a:pt x="5606380" y="1951828"/>
                  <a:pt x="5382587" y="1963614"/>
                </a:cubicBezTo>
                <a:cubicBezTo>
                  <a:pt x="5158794" y="1975400"/>
                  <a:pt x="5078971" y="1950580"/>
                  <a:pt x="4994858" y="1963614"/>
                </a:cubicBezTo>
                <a:cubicBezTo>
                  <a:pt x="4910745" y="1976648"/>
                  <a:pt x="4523307" y="1909821"/>
                  <a:pt x="4333439" y="1963614"/>
                </a:cubicBezTo>
                <a:cubicBezTo>
                  <a:pt x="4143571" y="2017407"/>
                  <a:pt x="4057925" y="1933796"/>
                  <a:pt x="3945710" y="1963614"/>
                </a:cubicBezTo>
                <a:cubicBezTo>
                  <a:pt x="3833495" y="1993432"/>
                  <a:pt x="3498231" y="1888886"/>
                  <a:pt x="3284290" y="1963614"/>
                </a:cubicBezTo>
                <a:cubicBezTo>
                  <a:pt x="3070349" y="2038342"/>
                  <a:pt x="3076126" y="1957444"/>
                  <a:pt x="2987792" y="1963614"/>
                </a:cubicBezTo>
                <a:cubicBezTo>
                  <a:pt x="2899458" y="1969784"/>
                  <a:pt x="2573612" y="1925621"/>
                  <a:pt x="2326372" y="1963614"/>
                </a:cubicBezTo>
                <a:cubicBezTo>
                  <a:pt x="2079132" y="2001607"/>
                  <a:pt x="2075991" y="1938284"/>
                  <a:pt x="1938644" y="1963614"/>
                </a:cubicBezTo>
                <a:cubicBezTo>
                  <a:pt x="1801297" y="1988944"/>
                  <a:pt x="1761351" y="1937477"/>
                  <a:pt x="1642145" y="1963614"/>
                </a:cubicBezTo>
                <a:cubicBezTo>
                  <a:pt x="1522939" y="1989751"/>
                  <a:pt x="1406422" y="1931170"/>
                  <a:pt x="1254416" y="1963614"/>
                </a:cubicBezTo>
                <a:cubicBezTo>
                  <a:pt x="1102410" y="1996058"/>
                  <a:pt x="796651" y="1923857"/>
                  <a:pt x="592997" y="1963614"/>
                </a:cubicBezTo>
                <a:cubicBezTo>
                  <a:pt x="389343" y="2003371"/>
                  <a:pt x="219134" y="1917608"/>
                  <a:pt x="0" y="1963614"/>
                </a:cubicBezTo>
                <a:cubicBezTo>
                  <a:pt x="-45475" y="1866364"/>
                  <a:pt x="5960" y="1698525"/>
                  <a:pt x="0" y="1531619"/>
                </a:cubicBezTo>
                <a:cubicBezTo>
                  <a:pt x="-5960" y="1364714"/>
                  <a:pt x="44812" y="1285777"/>
                  <a:pt x="0" y="1099624"/>
                </a:cubicBezTo>
                <a:cubicBezTo>
                  <a:pt x="-44812" y="913472"/>
                  <a:pt x="15161" y="787572"/>
                  <a:pt x="0" y="589084"/>
                </a:cubicBezTo>
                <a:cubicBezTo>
                  <a:pt x="-15161" y="390596"/>
                  <a:pt x="18814" y="26287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Approximation of DGP</a:t>
            </a:r>
          </a:p>
          <a:p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Specifics of the </a:t>
            </a:r>
            <a:r>
              <a:rPr lang="ru-RU" sz="2400" dirty="0">
                <a:latin typeface=""/>
              </a:rPr>
              <a:t>С</a:t>
            </a:r>
            <a:r>
              <a:rPr lang="en-US" sz="2400" dirty="0" err="1">
                <a:latin typeface=""/>
              </a:rPr>
              <a:t>yberspace</a:t>
            </a:r>
            <a:endParaRPr lang="en-US" sz="2400" dirty="0">
              <a:effectLst/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Simplicity of LJ platform engine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5A0D4E-3EF0-A97C-2EAF-EB43E7097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4724" y="4324352"/>
            <a:ext cx="3030415" cy="24696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BA5AFC-4626-46CC-A989-3E8AB5993E1F}"/>
              </a:ext>
            </a:extLst>
          </p:cNvPr>
          <p:cNvSpPr txBox="1"/>
          <p:nvPr/>
        </p:nvSpPr>
        <p:spPr>
          <a:xfrm>
            <a:off x="8219420" y="577551"/>
            <a:ext cx="3751233" cy="1446550"/>
          </a:xfrm>
          <a:custGeom>
            <a:avLst/>
            <a:gdLst>
              <a:gd name="connsiteX0" fmla="*/ 0 w 3751233"/>
              <a:gd name="connsiteY0" fmla="*/ 0 h 1446550"/>
              <a:gd name="connsiteX1" fmla="*/ 498378 w 3751233"/>
              <a:gd name="connsiteY1" fmla="*/ 0 h 1446550"/>
              <a:gd name="connsiteX2" fmla="*/ 921732 w 3751233"/>
              <a:gd name="connsiteY2" fmla="*/ 0 h 1446550"/>
              <a:gd name="connsiteX3" fmla="*/ 1532647 w 3751233"/>
              <a:gd name="connsiteY3" fmla="*/ 0 h 1446550"/>
              <a:gd name="connsiteX4" fmla="*/ 2031025 w 3751233"/>
              <a:gd name="connsiteY4" fmla="*/ 0 h 1446550"/>
              <a:gd name="connsiteX5" fmla="*/ 2529403 w 3751233"/>
              <a:gd name="connsiteY5" fmla="*/ 0 h 1446550"/>
              <a:gd name="connsiteX6" fmla="*/ 3140318 w 3751233"/>
              <a:gd name="connsiteY6" fmla="*/ 0 h 1446550"/>
              <a:gd name="connsiteX7" fmla="*/ 3751233 w 3751233"/>
              <a:gd name="connsiteY7" fmla="*/ 0 h 1446550"/>
              <a:gd name="connsiteX8" fmla="*/ 3751233 w 3751233"/>
              <a:gd name="connsiteY8" fmla="*/ 511114 h 1446550"/>
              <a:gd name="connsiteX9" fmla="*/ 3751233 w 3751233"/>
              <a:gd name="connsiteY9" fmla="*/ 964367 h 1446550"/>
              <a:gd name="connsiteX10" fmla="*/ 3751233 w 3751233"/>
              <a:gd name="connsiteY10" fmla="*/ 1446550 h 1446550"/>
              <a:gd name="connsiteX11" fmla="*/ 3215343 w 3751233"/>
              <a:gd name="connsiteY11" fmla="*/ 1446550 h 1446550"/>
              <a:gd name="connsiteX12" fmla="*/ 2716964 w 3751233"/>
              <a:gd name="connsiteY12" fmla="*/ 1446550 h 1446550"/>
              <a:gd name="connsiteX13" fmla="*/ 2106049 w 3751233"/>
              <a:gd name="connsiteY13" fmla="*/ 1446550 h 1446550"/>
              <a:gd name="connsiteX14" fmla="*/ 1495134 w 3751233"/>
              <a:gd name="connsiteY14" fmla="*/ 1446550 h 1446550"/>
              <a:gd name="connsiteX15" fmla="*/ 1034269 w 3751233"/>
              <a:gd name="connsiteY15" fmla="*/ 1446550 h 1446550"/>
              <a:gd name="connsiteX16" fmla="*/ 498378 w 3751233"/>
              <a:gd name="connsiteY16" fmla="*/ 1446550 h 1446550"/>
              <a:gd name="connsiteX17" fmla="*/ 0 w 3751233"/>
              <a:gd name="connsiteY17" fmla="*/ 1446550 h 1446550"/>
              <a:gd name="connsiteX18" fmla="*/ 0 w 3751233"/>
              <a:gd name="connsiteY18" fmla="*/ 964367 h 1446550"/>
              <a:gd name="connsiteX19" fmla="*/ 0 w 3751233"/>
              <a:gd name="connsiteY19" fmla="*/ 511114 h 1446550"/>
              <a:gd name="connsiteX20" fmla="*/ 0 w 3751233"/>
              <a:gd name="connsiteY20" fmla="*/ 0 h 14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751233" h="1446550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3879" y="229955"/>
                  <a:pt x="3690457" y="288073"/>
                  <a:pt x="3751233" y="511114"/>
                </a:cubicBezTo>
                <a:cubicBezTo>
                  <a:pt x="3812009" y="734155"/>
                  <a:pt x="3717064" y="790322"/>
                  <a:pt x="3751233" y="964367"/>
                </a:cubicBezTo>
                <a:cubicBezTo>
                  <a:pt x="3785402" y="1138412"/>
                  <a:pt x="3702249" y="1336228"/>
                  <a:pt x="3751233" y="1446550"/>
                </a:cubicBezTo>
                <a:cubicBezTo>
                  <a:pt x="3622025" y="1496958"/>
                  <a:pt x="3454942" y="1391550"/>
                  <a:pt x="3215343" y="1446550"/>
                </a:cubicBezTo>
                <a:cubicBezTo>
                  <a:pt x="2975744" y="1501550"/>
                  <a:pt x="2941844" y="1407225"/>
                  <a:pt x="2716964" y="1446550"/>
                </a:cubicBezTo>
                <a:cubicBezTo>
                  <a:pt x="2492084" y="1485875"/>
                  <a:pt x="2322715" y="1407662"/>
                  <a:pt x="2106049" y="1446550"/>
                </a:cubicBezTo>
                <a:cubicBezTo>
                  <a:pt x="1889384" y="1485438"/>
                  <a:pt x="1775035" y="1396327"/>
                  <a:pt x="1495134" y="1446550"/>
                </a:cubicBezTo>
                <a:cubicBezTo>
                  <a:pt x="1215233" y="1496773"/>
                  <a:pt x="1222483" y="1414149"/>
                  <a:pt x="1034269" y="1446550"/>
                </a:cubicBezTo>
                <a:cubicBezTo>
                  <a:pt x="846055" y="1478951"/>
                  <a:pt x="671637" y="1397584"/>
                  <a:pt x="498378" y="1446550"/>
                </a:cubicBezTo>
                <a:cubicBezTo>
                  <a:pt x="325119" y="1495516"/>
                  <a:pt x="207138" y="1419865"/>
                  <a:pt x="0" y="1446550"/>
                </a:cubicBezTo>
                <a:cubicBezTo>
                  <a:pt x="-23891" y="1219950"/>
                  <a:pt x="27360" y="1169442"/>
                  <a:pt x="0" y="964367"/>
                </a:cubicBezTo>
                <a:cubicBezTo>
                  <a:pt x="-27360" y="759292"/>
                  <a:pt x="13844" y="611552"/>
                  <a:pt x="0" y="511114"/>
                </a:cubicBezTo>
                <a:cubicBezTo>
                  <a:pt x="-13844" y="410676"/>
                  <a:pt x="55041" y="25221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44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THANK </a:t>
            </a:r>
          </a:p>
          <a:p>
            <a:pPr marL="0" indent="0" algn="ctr">
              <a:buNone/>
            </a:pPr>
            <a:r>
              <a:rPr lang="en-US" sz="44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YOU!</a:t>
            </a:r>
          </a:p>
        </p:txBody>
      </p:sp>
    </p:spTree>
    <p:extLst>
      <p:ext uri="{BB962C8B-B14F-4D97-AF65-F5344CB8AC3E}">
        <p14:creationId xmlns:p14="http://schemas.microsoft.com/office/powerpoint/2010/main" val="444238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Roadmap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67156" y="1085476"/>
            <a:ext cx="6615781" cy="4425827"/>
          </a:xfrm>
          <a:custGeom>
            <a:avLst/>
            <a:gdLst>
              <a:gd name="connsiteX0" fmla="*/ 0 w 6615781"/>
              <a:gd name="connsiteY0" fmla="*/ 0 h 4425827"/>
              <a:gd name="connsiteX1" fmla="*/ 485157 w 6615781"/>
              <a:gd name="connsiteY1" fmla="*/ 0 h 4425827"/>
              <a:gd name="connsiteX2" fmla="*/ 837999 w 6615781"/>
              <a:gd name="connsiteY2" fmla="*/ 0 h 4425827"/>
              <a:gd name="connsiteX3" fmla="*/ 1521630 w 6615781"/>
              <a:gd name="connsiteY3" fmla="*/ 0 h 4425827"/>
              <a:gd name="connsiteX4" fmla="*/ 2006787 w 6615781"/>
              <a:gd name="connsiteY4" fmla="*/ 0 h 4425827"/>
              <a:gd name="connsiteX5" fmla="*/ 2491944 w 6615781"/>
              <a:gd name="connsiteY5" fmla="*/ 0 h 4425827"/>
              <a:gd name="connsiteX6" fmla="*/ 3175575 w 6615781"/>
              <a:gd name="connsiteY6" fmla="*/ 0 h 4425827"/>
              <a:gd name="connsiteX7" fmla="*/ 3594574 w 6615781"/>
              <a:gd name="connsiteY7" fmla="*/ 0 h 4425827"/>
              <a:gd name="connsiteX8" fmla="*/ 4278205 w 6615781"/>
              <a:gd name="connsiteY8" fmla="*/ 0 h 4425827"/>
              <a:gd name="connsiteX9" fmla="*/ 4961836 w 6615781"/>
              <a:gd name="connsiteY9" fmla="*/ 0 h 4425827"/>
              <a:gd name="connsiteX10" fmla="*/ 5513151 w 6615781"/>
              <a:gd name="connsiteY10" fmla="*/ 0 h 4425827"/>
              <a:gd name="connsiteX11" fmla="*/ 6615781 w 6615781"/>
              <a:gd name="connsiteY11" fmla="*/ 0 h 4425827"/>
              <a:gd name="connsiteX12" fmla="*/ 6615781 w 6615781"/>
              <a:gd name="connsiteY12" fmla="*/ 508970 h 4425827"/>
              <a:gd name="connsiteX13" fmla="*/ 6615781 w 6615781"/>
              <a:gd name="connsiteY13" fmla="*/ 929424 h 4425827"/>
              <a:gd name="connsiteX14" fmla="*/ 6615781 w 6615781"/>
              <a:gd name="connsiteY14" fmla="*/ 1482652 h 4425827"/>
              <a:gd name="connsiteX15" fmla="*/ 6615781 w 6615781"/>
              <a:gd name="connsiteY15" fmla="*/ 2035880 h 4425827"/>
              <a:gd name="connsiteX16" fmla="*/ 6615781 w 6615781"/>
              <a:gd name="connsiteY16" fmla="*/ 2589109 h 4425827"/>
              <a:gd name="connsiteX17" fmla="*/ 6615781 w 6615781"/>
              <a:gd name="connsiteY17" fmla="*/ 3186595 h 4425827"/>
              <a:gd name="connsiteX18" fmla="*/ 6615781 w 6615781"/>
              <a:gd name="connsiteY18" fmla="*/ 3784082 h 4425827"/>
              <a:gd name="connsiteX19" fmla="*/ 6615781 w 6615781"/>
              <a:gd name="connsiteY19" fmla="*/ 4425827 h 4425827"/>
              <a:gd name="connsiteX20" fmla="*/ 6262939 w 6615781"/>
              <a:gd name="connsiteY20" fmla="*/ 4425827 h 4425827"/>
              <a:gd name="connsiteX21" fmla="*/ 5579309 w 6615781"/>
              <a:gd name="connsiteY21" fmla="*/ 4425827 h 4425827"/>
              <a:gd name="connsiteX22" fmla="*/ 5027994 w 6615781"/>
              <a:gd name="connsiteY22" fmla="*/ 4425827 h 4425827"/>
              <a:gd name="connsiteX23" fmla="*/ 4608994 w 6615781"/>
              <a:gd name="connsiteY23" fmla="*/ 4425827 h 4425827"/>
              <a:gd name="connsiteX24" fmla="*/ 4057679 w 6615781"/>
              <a:gd name="connsiteY24" fmla="*/ 4425827 h 4425827"/>
              <a:gd name="connsiteX25" fmla="*/ 3704837 w 6615781"/>
              <a:gd name="connsiteY25" fmla="*/ 4425827 h 4425827"/>
              <a:gd name="connsiteX26" fmla="*/ 3351996 w 6615781"/>
              <a:gd name="connsiteY26" fmla="*/ 4425827 h 4425827"/>
              <a:gd name="connsiteX27" fmla="*/ 2800681 w 6615781"/>
              <a:gd name="connsiteY27" fmla="*/ 4425827 h 4425827"/>
              <a:gd name="connsiteX28" fmla="*/ 2381681 w 6615781"/>
              <a:gd name="connsiteY28" fmla="*/ 4425827 h 4425827"/>
              <a:gd name="connsiteX29" fmla="*/ 1764208 w 6615781"/>
              <a:gd name="connsiteY29" fmla="*/ 4425827 h 4425827"/>
              <a:gd name="connsiteX30" fmla="*/ 1345209 w 6615781"/>
              <a:gd name="connsiteY30" fmla="*/ 4425827 h 4425827"/>
              <a:gd name="connsiteX31" fmla="*/ 727736 w 6615781"/>
              <a:gd name="connsiteY31" fmla="*/ 4425827 h 4425827"/>
              <a:gd name="connsiteX32" fmla="*/ 0 w 6615781"/>
              <a:gd name="connsiteY32" fmla="*/ 4425827 h 4425827"/>
              <a:gd name="connsiteX33" fmla="*/ 0 w 6615781"/>
              <a:gd name="connsiteY33" fmla="*/ 3828340 h 4425827"/>
              <a:gd name="connsiteX34" fmla="*/ 0 w 6615781"/>
              <a:gd name="connsiteY34" fmla="*/ 3230854 h 4425827"/>
              <a:gd name="connsiteX35" fmla="*/ 0 w 6615781"/>
              <a:gd name="connsiteY35" fmla="*/ 2589109 h 4425827"/>
              <a:gd name="connsiteX36" fmla="*/ 0 w 6615781"/>
              <a:gd name="connsiteY36" fmla="*/ 2080139 h 4425827"/>
              <a:gd name="connsiteX37" fmla="*/ 0 w 6615781"/>
              <a:gd name="connsiteY37" fmla="*/ 1438394 h 4425827"/>
              <a:gd name="connsiteX38" fmla="*/ 0 w 6615781"/>
              <a:gd name="connsiteY38" fmla="*/ 973682 h 4425827"/>
              <a:gd name="connsiteX39" fmla="*/ 0 w 6615781"/>
              <a:gd name="connsiteY39" fmla="*/ 553228 h 4425827"/>
              <a:gd name="connsiteX40" fmla="*/ 0 w 6615781"/>
              <a:gd name="connsiteY40" fmla="*/ 0 h 4425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615781" h="4425827" extrusionOk="0">
                <a:moveTo>
                  <a:pt x="0" y="0"/>
                </a:moveTo>
                <a:cubicBezTo>
                  <a:pt x="207363" y="-5787"/>
                  <a:pt x="384815" y="43103"/>
                  <a:pt x="485157" y="0"/>
                </a:cubicBezTo>
                <a:cubicBezTo>
                  <a:pt x="585499" y="-43103"/>
                  <a:pt x="723964" y="30110"/>
                  <a:pt x="837999" y="0"/>
                </a:cubicBezTo>
                <a:cubicBezTo>
                  <a:pt x="952034" y="-30110"/>
                  <a:pt x="1306306" y="76220"/>
                  <a:pt x="1521630" y="0"/>
                </a:cubicBezTo>
                <a:cubicBezTo>
                  <a:pt x="1736954" y="-76220"/>
                  <a:pt x="1906299" y="35765"/>
                  <a:pt x="2006787" y="0"/>
                </a:cubicBezTo>
                <a:cubicBezTo>
                  <a:pt x="2107275" y="-35765"/>
                  <a:pt x="2315868" y="37177"/>
                  <a:pt x="2491944" y="0"/>
                </a:cubicBezTo>
                <a:cubicBezTo>
                  <a:pt x="2668020" y="-37177"/>
                  <a:pt x="2901135" y="28487"/>
                  <a:pt x="3175575" y="0"/>
                </a:cubicBezTo>
                <a:cubicBezTo>
                  <a:pt x="3450015" y="-28487"/>
                  <a:pt x="3393485" y="1426"/>
                  <a:pt x="3594574" y="0"/>
                </a:cubicBezTo>
                <a:cubicBezTo>
                  <a:pt x="3795663" y="-1426"/>
                  <a:pt x="3964013" y="34014"/>
                  <a:pt x="4278205" y="0"/>
                </a:cubicBezTo>
                <a:cubicBezTo>
                  <a:pt x="4592397" y="-34014"/>
                  <a:pt x="4716381" y="7727"/>
                  <a:pt x="4961836" y="0"/>
                </a:cubicBezTo>
                <a:cubicBezTo>
                  <a:pt x="5207291" y="-7727"/>
                  <a:pt x="5336991" y="65783"/>
                  <a:pt x="5513151" y="0"/>
                </a:cubicBezTo>
                <a:cubicBezTo>
                  <a:pt x="5689311" y="-65783"/>
                  <a:pt x="6178709" y="84668"/>
                  <a:pt x="6615781" y="0"/>
                </a:cubicBezTo>
                <a:cubicBezTo>
                  <a:pt x="6669999" y="138717"/>
                  <a:pt x="6615292" y="287763"/>
                  <a:pt x="6615781" y="508970"/>
                </a:cubicBezTo>
                <a:cubicBezTo>
                  <a:pt x="6616270" y="730177"/>
                  <a:pt x="6597888" y="735814"/>
                  <a:pt x="6615781" y="929424"/>
                </a:cubicBezTo>
                <a:cubicBezTo>
                  <a:pt x="6633674" y="1123034"/>
                  <a:pt x="6577057" y="1272437"/>
                  <a:pt x="6615781" y="1482652"/>
                </a:cubicBezTo>
                <a:cubicBezTo>
                  <a:pt x="6654505" y="1692867"/>
                  <a:pt x="6578425" y="1812273"/>
                  <a:pt x="6615781" y="2035880"/>
                </a:cubicBezTo>
                <a:cubicBezTo>
                  <a:pt x="6653137" y="2259487"/>
                  <a:pt x="6596876" y="2315058"/>
                  <a:pt x="6615781" y="2589109"/>
                </a:cubicBezTo>
                <a:cubicBezTo>
                  <a:pt x="6634686" y="2863160"/>
                  <a:pt x="6609481" y="2909691"/>
                  <a:pt x="6615781" y="3186595"/>
                </a:cubicBezTo>
                <a:cubicBezTo>
                  <a:pt x="6622081" y="3463499"/>
                  <a:pt x="6551083" y="3661322"/>
                  <a:pt x="6615781" y="3784082"/>
                </a:cubicBezTo>
                <a:cubicBezTo>
                  <a:pt x="6680479" y="3906842"/>
                  <a:pt x="6550178" y="4206610"/>
                  <a:pt x="6615781" y="4425827"/>
                </a:cubicBezTo>
                <a:cubicBezTo>
                  <a:pt x="6463938" y="4449990"/>
                  <a:pt x="6341273" y="4403242"/>
                  <a:pt x="6262939" y="4425827"/>
                </a:cubicBezTo>
                <a:cubicBezTo>
                  <a:pt x="6184605" y="4448412"/>
                  <a:pt x="5874568" y="4424884"/>
                  <a:pt x="5579309" y="4425827"/>
                </a:cubicBezTo>
                <a:cubicBezTo>
                  <a:pt x="5284050" y="4426770"/>
                  <a:pt x="5247972" y="4392335"/>
                  <a:pt x="5027994" y="4425827"/>
                </a:cubicBezTo>
                <a:cubicBezTo>
                  <a:pt x="4808017" y="4459319"/>
                  <a:pt x="4729135" y="4405634"/>
                  <a:pt x="4608994" y="4425827"/>
                </a:cubicBezTo>
                <a:cubicBezTo>
                  <a:pt x="4488853" y="4446020"/>
                  <a:pt x="4193772" y="4399260"/>
                  <a:pt x="4057679" y="4425827"/>
                </a:cubicBezTo>
                <a:cubicBezTo>
                  <a:pt x="3921586" y="4452394"/>
                  <a:pt x="3857445" y="4390386"/>
                  <a:pt x="3704837" y="4425827"/>
                </a:cubicBezTo>
                <a:cubicBezTo>
                  <a:pt x="3552229" y="4461268"/>
                  <a:pt x="3483663" y="4407044"/>
                  <a:pt x="3351996" y="4425827"/>
                </a:cubicBezTo>
                <a:cubicBezTo>
                  <a:pt x="3220329" y="4444610"/>
                  <a:pt x="3050131" y="4374497"/>
                  <a:pt x="2800681" y="4425827"/>
                </a:cubicBezTo>
                <a:cubicBezTo>
                  <a:pt x="2551232" y="4477157"/>
                  <a:pt x="2590775" y="4411678"/>
                  <a:pt x="2381681" y="4425827"/>
                </a:cubicBezTo>
                <a:cubicBezTo>
                  <a:pt x="2172587" y="4439976"/>
                  <a:pt x="2011089" y="4360980"/>
                  <a:pt x="1764208" y="4425827"/>
                </a:cubicBezTo>
                <a:cubicBezTo>
                  <a:pt x="1517327" y="4490674"/>
                  <a:pt x="1464601" y="4376058"/>
                  <a:pt x="1345209" y="4425827"/>
                </a:cubicBezTo>
                <a:cubicBezTo>
                  <a:pt x="1225817" y="4475596"/>
                  <a:pt x="973195" y="4364180"/>
                  <a:pt x="727736" y="4425827"/>
                </a:cubicBezTo>
                <a:cubicBezTo>
                  <a:pt x="482277" y="4487474"/>
                  <a:pt x="342952" y="4351233"/>
                  <a:pt x="0" y="4425827"/>
                </a:cubicBezTo>
                <a:cubicBezTo>
                  <a:pt x="-704" y="4302545"/>
                  <a:pt x="29614" y="4087556"/>
                  <a:pt x="0" y="3828340"/>
                </a:cubicBezTo>
                <a:cubicBezTo>
                  <a:pt x="-29614" y="3569124"/>
                  <a:pt x="68502" y="3483805"/>
                  <a:pt x="0" y="3230854"/>
                </a:cubicBezTo>
                <a:cubicBezTo>
                  <a:pt x="-68502" y="2977903"/>
                  <a:pt x="25953" y="2809841"/>
                  <a:pt x="0" y="2589109"/>
                </a:cubicBezTo>
                <a:cubicBezTo>
                  <a:pt x="-25953" y="2368378"/>
                  <a:pt x="6158" y="2289398"/>
                  <a:pt x="0" y="2080139"/>
                </a:cubicBezTo>
                <a:cubicBezTo>
                  <a:pt x="-6158" y="1870880"/>
                  <a:pt x="54806" y="1577457"/>
                  <a:pt x="0" y="1438394"/>
                </a:cubicBezTo>
                <a:cubicBezTo>
                  <a:pt x="-54806" y="1299332"/>
                  <a:pt x="47951" y="1172713"/>
                  <a:pt x="0" y="973682"/>
                </a:cubicBezTo>
                <a:cubicBezTo>
                  <a:pt x="-47951" y="774651"/>
                  <a:pt x="33990" y="696474"/>
                  <a:pt x="0" y="553228"/>
                </a:cubicBezTo>
                <a:cubicBezTo>
                  <a:pt x="-33990" y="409982"/>
                  <a:pt x="48833" y="11375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Paid Political Commentators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Motivation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Definition: </a:t>
            </a:r>
            <a:r>
              <a:rPr lang="en-US" sz="2400" dirty="0">
                <a:latin typeface=""/>
              </a:rPr>
              <a:t>Troll </a:t>
            </a:r>
            <a:r>
              <a:rPr lang="en-US" sz="2400" b="1" dirty="0">
                <a:latin typeface="ARIAL HEBREW SCHOLAR LIGHT" pitchFamily="2" charset="-79"/>
                <a:cs typeface="ARIAL HEBREW SCHOLAR LIGHT" pitchFamily="2" charset="-79"/>
              </a:rPr>
              <a:t>VS</a:t>
            </a:r>
            <a:r>
              <a:rPr lang="en-US" sz="2400" dirty="0">
                <a:latin typeface=""/>
              </a:rPr>
              <a:t> Paid </a:t>
            </a:r>
            <a:r>
              <a:rPr lang="en-US" sz="2400" dirty="0" err="1">
                <a:latin typeface=""/>
              </a:rPr>
              <a:t>Troll┃Troll</a:t>
            </a:r>
            <a:r>
              <a:rPr lang="en-US" sz="2400" dirty="0">
                <a:latin typeface=""/>
              </a:rPr>
              <a:t> </a:t>
            </a:r>
            <a:r>
              <a:rPr lang="en-US" sz="2400" b="1" dirty="0">
                <a:latin typeface="ARIAL HEBREW SCHOLAR LIGHT" pitchFamily="2" charset="-79"/>
                <a:cs typeface="ARIAL HEBREW SCHOLAR LIGHT" pitchFamily="2" charset="-79"/>
              </a:rPr>
              <a:t>VS</a:t>
            </a:r>
            <a:r>
              <a:rPr lang="en-US" sz="2400" dirty="0">
                <a:latin typeface=""/>
              </a:rPr>
              <a:t> Bot</a:t>
            </a:r>
            <a:r>
              <a:rPr lang="en-US" sz="3200" dirty="0">
                <a:latin typeface=""/>
              </a:rPr>
              <a:t> 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Context:</a:t>
            </a:r>
            <a:r>
              <a:rPr lang="en-US" sz="2400" dirty="0">
                <a:latin typeface=""/>
              </a:rPr>
              <a:t> Authoritarian &amp; Foreign Policy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Challenges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Flexibility: </a:t>
            </a:r>
            <a:r>
              <a:rPr lang="en-US" sz="2400" dirty="0">
                <a:latin typeface=""/>
              </a:rPr>
              <a:t>Strategies &amp; Goals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Accounts Identification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Theorization</a:t>
            </a:r>
            <a:r>
              <a:rPr lang="en-US" sz="2400" dirty="0">
                <a:latin typeface=""/>
              </a:rPr>
              <a:t>: Intentions, Behavior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┃                   </a:t>
            </a:r>
            <a:r>
              <a:rPr lang="en-US" sz="2400" dirty="0">
                <a:latin typeface=""/>
              </a:rPr>
              <a:t>Results</a:t>
            </a:r>
            <a:endParaRPr lang="en-US" sz="24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Causality</a:t>
            </a:r>
            <a:endParaRPr lang="en-US" sz="2400" dirty="0">
              <a:latin typeface="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F17EF6-9832-4D56-FDD6-71AFF139623C}"/>
              </a:ext>
            </a:extLst>
          </p:cNvPr>
          <p:cNvSpPr txBox="1"/>
          <p:nvPr/>
        </p:nvSpPr>
        <p:spPr>
          <a:xfrm>
            <a:off x="6720604" y="1085476"/>
            <a:ext cx="6615781" cy="4031873"/>
          </a:xfrm>
          <a:custGeom>
            <a:avLst/>
            <a:gdLst>
              <a:gd name="connsiteX0" fmla="*/ 0 w 6615781"/>
              <a:gd name="connsiteY0" fmla="*/ 0 h 4031873"/>
              <a:gd name="connsiteX1" fmla="*/ 485157 w 6615781"/>
              <a:gd name="connsiteY1" fmla="*/ 0 h 4031873"/>
              <a:gd name="connsiteX2" fmla="*/ 837999 w 6615781"/>
              <a:gd name="connsiteY2" fmla="*/ 0 h 4031873"/>
              <a:gd name="connsiteX3" fmla="*/ 1521630 w 6615781"/>
              <a:gd name="connsiteY3" fmla="*/ 0 h 4031873"/>
              <a:gd name="connsiteX4" fmla="*/ 2006787 w 6615781"/>
              <a:gd name="connsiteY4" fmla="*/ 0 h 4031873"/>
              <a:gd name="connsiteX5" fmla="*/ 2491944 w 6615781"/>
              <a:gd name="connsiteY5" fmla="*/ 0 h 4031873"/>
              <a:gd name="connsiteX6" fmla="*/ 3175575 w 6615781"/>
              <a:gd name="connsiteY6" fmla="*/ 0 h 4031873"/>
              <a:gd name="connsiteX7" fmla="*/ 3594574 w 6615781"/>
              <a:gd name="connsiteY7" fmla="*/ 0 h 4031873"/>
              <a:gd name="connsiteX8" fmla="*/ 4278205 w 6615781"/>
              <a:gd name="connsiteY8" fmla="*/ 0 h 4031873"/>
              <a:gd name="connsiteX9" fmla="*/ 4961836 w 6615781"/>
              <a:gd name="connsiteY9" fmla="*/ 0 h 4031873"/>
              <a:gd name="connsiteX10" fmla="*/ 5513151 w 6615781"/>
              <a:gd name="connsiteY10" fmla="*/ 0 h 4031873"/>
              <a:gd name="connsiteX11" fmla="*/ 6615781 w 6615781"/>
              <a:gd name="connsiteY11" fmla="*/ 0 h 4031873"/>
              <a:gd name="connsiteX12" fmla="*/ 6615781 w 6615781"/>
              <a:gd name="connsiteY12" fmla="*/ 535663 h 4031873"/>
              <a:gd name="connsiteX13" fmla="*/ 6615781 w 6615781"/>
              <a:gd name="connsiteY13" fmla="*/ 990689 h 4031873"/>
              <a:gd name="connsiteX14" fmla="*/ 6615781 w 6615781"/>
              <a:gd name="connsiteY14" fmla="*/ 1566671 h 4031873"/>
              <a:gd name="connsiteX15" fmla="*/ 6615781 w 6615781"/>
              <a:gd name="connsiteY15" fmla="*/ 2142653 h 4031873"/>
              <a:gd name="connsiteX16" fmla="*/ 6615781 w 6615781"/>
              <a:gd name="connsiteY16" fmla="*/ 2718634 h 4031873"/>
              <a:gd name="connsiteX17" fmla="*/ 6615781 w 6615781"/>
              <a:gd name="connsiteY17" fmla="*/ 3334935 h 4031873"/>
              <a:gd name="connsiteX18" fmla="*/ 6615781 w 6615781"/>
              <a:gd name="connsiteY18" fmla="*/ 4031873 h 4031873"/>
              <a:gd name="connsiteX19" fmla="*/ 5998308 w 6615781"/>
              <a:gd name="connsiteY19" fmla="*/ 4031873 h 4031873"/>
              <a:gd name="connsiteX20" fmla="*/ 5579309 w 6615781"/>
              <a:gd name="connsiteY20" fmla="*/ 4031873 h 4031873"/>
              <a:gd name="connsiteX21" fmla="*/ 4895678 w 6615781"/>
              <a:gd name="connsiteY21" fmla="*/ 4031873 h 4031873"/>
              <a:gd name="connsiteX22" fmla="*/ 4344363 w 6615781"/>
              <a:gd name="connsiteY22" fmla="*/ 4031873 h 4031873"/>
              <a:gd name="connsiteX23" fmla="*/ 3925363 w 6615781"/>
              <a:gd name="connsiteY23" fmla="*/ 4031873 h 4031873"/>
              <a:gd name="connsiteX24" fmla="*/ 3374048 w 6615781"/>
              <a:gd name="connsiteY24" fmla="*/ 4031873 h 4031873"/>
              <a:gd name="connsiteX25" fmla="*/ 3021207 w 6615781"/>
              <a:gd name="connsiteY25" fmla="*/ 4031873 h 4031873"/>
              <a:gd name="connsiteX26" fmla="*/ 2668365 w 6615781"/>
              <a:gd name="connsiteY26" fmla="*/ 4031873 h 4031873"/>
              <a:gd name="connsiteX27" fmla="*/ 2117050 w 6615781"/>
              <a:gd name="connsiteY27" fmla="*/ 4031873 h 4031873"/>
              <a:gd name="connsiteX28" fmla="*/ 1698050 w 6615781"/>
              <a:gd name="connsiteY28" fmla="*/ 4031873 h 4031873"/>
              <a:gd name="connsiteX29" fmla="*/ 1080578 w 6615781"/>
              <a:gd name="connsiteY29" fmla="*/ 4031873 h 4031873"/>
              <a:gd name="connsiteX30" fmla="*/ 661578 w 6615781"/>
              <a:gd name="connsiteY30" fmla="*/ 4031873 h 4031873"/>
              <a:gd name="connsiteX31" fmla="*/ 0 w 6615781"/>
              <a:gd name="connsiteY31" fmla="*/ 4031873 h 4031873"/>
              <a:gd name="connsiteX32" fmla="*/ 0 w 6615781"/>
              <a:gd name="connsiteY32" fmla="*/ 3576847 h 4031873"/>
              <a:gd name="connsiteX33" fmla="*/ 0 w 6615781"/>
              <a:gd name="connsiteY33" fmla="*/ 3081503 h 4031873"/>
              <a:gd name="connsiteX34" fmla="*/ 0 w 6615781"/>
              <a:gd name="connsiteY34" fmla="*/ 2465202 h 4031873"/>
              <a:gd name="connsiteX35" fmla="*/ 0 w 6615781"/>
              <a:gd name="connsiteY35" fmla="*/ 1808583 h 4031873"/>
              <a:gd name="connsiteX36" fmla="*/ 0 w 6615781"/>
              <a:gd name="connsiteY36" fmla="*/ 1272920 h 4031873"/>
              <a:gd name="connsiteX37" fmla="*/ 0 w 6615781"/>
              <a:gd name="connsiteY37" fmla="*/ 616301 h 4031873"/>
              <a:gd name="connsiteX38" fmla="*/ 0 w 6615781"/>
              <a:gd name="connsiteY38" fmla="*/ 0 h 40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615781" h="4031873" extrusionOk="0">
                <a:moveTo>
                  <a:pt x="0" y="0"/>
                </a:moveTo>
                <a:cubicBezTo>
                  <a:pt x="207363" y="-5787"/>
                  <a:pt x="384815" y="43103"/>
                  <a:pt x="485157" y="0"/>
                </a:cubicBezTo>
                <a:cubicBezTo>
                  <a:pt x="585499" y="-43103"/>
                  <a:pt x="723964" y="30110"/>
                  <a:pt x="837999" y="0"/>
                </a:cubicBezTo>
                <a:cubicBezTo>
                  <a:pt x="952034" y="-30110"/>
                  <a:pt x="1306306" y="76220"/>
                  <a:pt x="1521630" y="0"/>
                </a:cubicBezTo>
                <a:cubicBezTo>
                  <a:pt x="1736954" y="-76220"/>
                  <a:pt x="1906299" y="35765"/>
                  <a:pt x="2006787" y="0"/>
                </a:cubicBezTo>
                <a:cubicBezTo>
                  <a:pt x="2107275" y="-35765"/>
                  <a:pt x="2315868" y="37177"/>
                  <a:pt x="2491944" y="0"/>
                </a:cubicBezTo>
                <a:cubicBezTo>
                  <a:pt x="2668020" y="-37177"/>
                  <a:pt x="2901135" y="28487"/>
                  <a:pt x="3175575" y="0"/>
                </a:cubicBezTo>
                <a:cubicBezTo>
                  <a:pt x="3450015" y="-28487"/>
                  <a:pt x="3393485" y="1426"/>
                  <a:pt x="3594574" y="0"/>
                </a:cubicBezTo>
                <a:cubicBezTo>
                  <a:pt x="3795663" y="-1426"/>
                  <a:pt x="3964013" y="34014"/>
                  <a:pt x="4278205" y="0"/>
                </a:cubicBezTo>
                <a:cubicBezTo>
                  <a:pt x="4592397" y="-34014"/>
                  <a:pt x="4716381" y="7727"/>
                  <a:pt x="4961836" y="0"/>
                </a:cubicBezTo>
                <a:cubicBezTo>
                  <a:pt x="5207291" y="-7727"/>
                  <a:pt x="5336991" y="65783"/>
                  <a:pt x="5513151" y="0"/>
                </a:cubicBezTo>
                <a:cubicBezTo>
                  <a:pt x="5689311" y="-65783"/>
                  <a:pt x="6178709" y="84668"/>
                  <a:pt x="6615781" y="0"/>
                </a:cubicBezTo>
                <a:cubicBezTo>
                  <a:pt x="6666568" y="182174"/>
                  <a:pt x="6598723" y="322972"/>
                  <a:pt x="6615781" y="535663"/>
                </a:cubicBezTo>
                <a:cubicBezTo>
                  <a:pt x="6632839" y="748354"/>
                  <a:pt x="6612192" y="819388"/>
                  <a:pt x="6615781" y="990689"/>
                </a:cubicBezTo>
                <a:cubicBezTo>
                  <a:pt x="6619370" y="1161990"/>
                  <a:pt x="6599037" y="1344668"/>
                  <a:pt x="6615781" y="1566671"/>
                </a:cubicBezTo>
                <a:cubicBezTo>
                  <a:pt x="6632525" y="1788674"/>
                  <a:pt x="6548081" y="1909545"/>
                  <a:pt x="6615781" y="2142653"/>
                </a:cubicBezTo>
                <a:cubicBezTo>
                  <a:pt x="6683481" y="2375761"/>
                  <a:pt x="6580966" y="2578686"/>
                  <a:pt x="6615781" y="2718634"/>
                </a:cubicBezTo>
                <a:cubicBezTo>
                  <a:pt x="6650596" y="2858582"/>
                  <a:pt x="6565757" y="3161462"/>
                  <a:pt x="6615781" y="3334935"/>
                </a:cubicBezTo>
                <a:cubicBezTo>
                  <a:pt x="6665805" y="3508408"/>
                  <a:pt x="6605440" y="3726829"/>
                  <a:pt x="6615781" y="4031873"/>
                </a:cubicBezTo>
                <a:cubicBezTo>
                  <a:pt x="6413126" y="4073577"/>
                  <a:pt x="6281081" y="4001971"/>
                  <a:pt x="5998308" y="4031873"/>
                </a:cubicBezTo>
                <a:cubicBezTo>
                  <a:pt x="5715535" y="4061775"/>
                  <a:pt x="5687668" y="3995213"/>
                  <a:pt x="5579309" y="4031873"/>
                </a:cubicBezTo>
                <a:cubicBezTo>
                  <a:pt x="5470950" y="4068533"/>
                  <a:pt x="5195263" y="4031082"/>
                  <a:pt x="4895678" y="4031873"/>
                </a:cubicBezTo>
                <a:cubicBezTo>
                  <a:pt x="4596093" y="4032664"/>
                  <a:pt x="4564341" y="3998381"/>
                  <a:pt x="4344363" y="4031873"/>
                </a:cubicBezTo>
                <a:cubicBezTo>
                  <a:pt x="4124386" y="4065365"/>
                  <a:pt x="4045504" y="4011680"/>
                  <a:pt x="3925363" y="4031873"/>
                </a:cubicBezTo>
                <a:cubicBezTo>
                  <a:pt x="3805222" y="4052066"/>
                  <a:pt x="3510141" y="4005306"/>
                  <a:pt x="3374048" y="4031873"/>
                </a:cubicBezTo>
                <a:cubicBezTo>
                  <a:pt x="3237955" y="4058440"/>
                  <a:pt x="3166374" y="4028834"/>
                  <a:pt x="3021207" y="4031873"/>
                </a:cubicBezTo>
                <a:cubicBezTo>
                  <a:pt x="2876040" y="4034912"/>
                  <a:pt x="2805054" y="4017557"/>
                  <a:pt x="2668365" y="4031873"/>
                </a:cubicBezTo>
                <a:cubicBezTo>
                  <a:pt x="2531676" y="4046189"/>
                  <a:pt x="2366500" y="3980543"/>
                  <a:pt x="2117050" y="4031873"/>
                </a:cubicBezTo>
                <a:cubicBezTo>
                  <a:pt x="1867601" y="4083203"/>
                  <a:pt x="1907144" y="4017724"/>
                  <a:pt x="1698050" y="4031873"/>
                </a:cubicBezTo>
                <a:cubicBezTo>
                  <a:pt x="1488956" y="4046022"/>
                  <a:pt x="1326661" y="3962008"/>
                  <a:pt x="1080578" y="4031873"/>
                </a:cubicBezTo>
                <a:cubicBezTo>
                  <a:pt x="834495" y="4101738"/>
                  <a:pt x="786156" y="3988185"/>
                  <a:pt x="661578" y="4031873"/>
                </a:cubicBezTo>
                <a:cubicBezTo>
                  <a:pt x="537000" y="4075561"/>
                  <a:pt x="293747" y="3985312"/>
                  <a:pt x="0" y="4031873"/>
                </a:cubicBezTo>
                <a:cubicBezTo>
                  <a:pt x="-26928" y="3813589"/>
                  <a:pt x="18071" y="3730495"/>
                  <a:pt x="0" y="3576847"/>
                </a:cubicBezTo>
                <a:cubicBezTo>
                  <a:pt x="-18071" y="3423199"/>
                  <a:pt x="23922" y="3205174"/>
                  <a:pt x="0" y="3081503"/>
                </a:cubicBezTo>
                <a:cubicBezTo>
                  <a:pt x="-23922" y="2957832"/>
                  <a:pt x="48902" y="2761459"/>
                  <a:pt x="0" y="2465202"/>
                </a:cubicBezTo>
                <a:cubicBezTo>
                  <a:pt x="-48902" y="2168945"/>
                  <a:pt x="62944" y="2033616"/>
                  <a:pt x="0" y="1808583"/>
                </a:cubicBezTo>
                <a:cubicBezTo>
                  <a:pt x="-62944" y="1583550"/>
                  <a:pt x="44106" y="1398575"/>
                  <a:pt x="0" y="1272920"/>
                </a:cubicBezTo>
                <a:cubicBezTo>
                  <a:pt x="-44106" y="1147265"/>
                  <a:pt x="30884" y="915118"/>
                  <a:pt x="0" y="616301"/>
                </a:cubicBezTo>
                <a:cubicBezTo>
                  <a:pt x="-30884" y="317484"/>
                  <a:pt x="31178" y="22391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 Paper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Data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Measurement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Design &amp; Empirical Strategy</a:t>
            </a: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Results</a:t>
            </a: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Conclusions &amp; Issues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Threats to Identification</a:t>
            </a:r>
            <a:endParaRPr lang="en-US" sz="2400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Generalizability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Further Research</a:t>
            </a:r>
            <a:endParaRPr lang="en-US" sz="24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929854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7" y="177442"/>
            <a:ext cx="5683370" cy="707886"/>
          </a:xfrm>
          <a:custGeom>
            <a:avLst/>
            <a:gdLst>
              <a:gd name="connsiteX0" fmla="*/ 0 w 5683370"/>
              <a:gd name="connsiteY0" fmla="*/ 0 h 707886"/>
              <a:gd name="connsiteX1" fmla="*/ 511503 w 5683370"/>
              <a:gd name="connsiteY1" fmla="*/ 0 h 707886"/>
              <a:gd name="connsiteX2" fmla="*/ 909339 w 5683370"/>
              <a:gd name="connsiteY2" fmla="*/ 0 h 707886"/>
              <a:gd name="connsiteX3" fmla="*/ 1591344 w 5683370"/>
              <a:gd name="connsiteY3" fmla="*/ 0 h 707886"/>
              <a:gd name="connsiteX4" fmla="*/ 2102847 w 5683370"/>
              <a:gd name="connsiteY4" fmla="*/ 0 h 707886"/>
              <a:gd name="connsiteX5" fmla="*/ 2614350 w 5683370"/>
              <a:gd name="connsiteY5" fmla="*/ 0 h 707886"/>
              <a:gd name="connsiteX6" fmla="*/ 3296355 w 5683370"/>
              <a:gd name="connsiteY6" fmla="*/ 0 h 707886"/>
              <a:gd name="connsiteX7" fmla="*/ 3751024 w 5683370"/>
              <a:gd name="connsiteY7" fmla="*/ 0 h 707886"/>
              <a:gd name="connsiteX8" fmla="*/ 4433029 w 5683370"/>
              <a:gd name="connsiteY8" fmla="*/ 0 h 707886"/>
              <a:gd name="connsiteX9" fmla="*/ 5115033 w 5683370"/>
              <a:gd name="connsiteY9" fmla="*/ 0 h 707886"/>
              <a:gd name="connsiteX10" fmla="*/ 5683370 w 5683370"/>
              <a:gd name="connsiteY10" fmla="*/ 0 h 707886"/>
              <a:gd name="connsiteX11" fmla="*/ 5683370 w 5683370"/>
              <a:gd name="connsiteY11" fmla="*/ 368101 h 707886"/>
              <a:gd name="connsiteX12" fmla="*/ 5683370 w 5683370"/>
              <a:gd name="connsiteY12" fmla="*/ 707886 h 707886"/>
              <a:gd name="connsiteX13" fmla="*/ 5285534 w 5683370"/>
              <a:gd name="connsiteY13" fmla="*/ 707886 h 707886"/>
              <a:gd name="connsiteX14" fmla="*/ 4603530 w 5683370"/>
              <a:gd name="connsiteY14" fmla="*/ 707886 h 707886"/>
              <a:gd name="connsiteX15" fmla="*/ 4148860 w 5683370"/>
              <a:gd name="connsiteY15" fmla="*/ 707886 h 707886"/>
              <a:gd name="connsiteX16" fmla="*/ 3580523 w 5683370"/>
              <a:gd name="connsiteY16" fmla="*/ 707886 h 707886"/>
              <a:gd name="connsiteX17" fmla="*/ 2898519 w 5683370"/>
              <a:gd name="connsiteY17" fmla="*/ 707886 h 707886"/>
              <a:gd name="connsiteX18" fmla="*/ 2330182 w 5683370"/>
              <a:gd name="connsiteY18" fmla="*/ 707886 h 707886"/>
              <a:gd name="connsiteX19" fmla="*/ 1932346 w 5683370"/>
              <a:gd name="connsiteY19" fmla="*/ 707886 h 707886"/>
              <a:gd name="connsiteX20" fmla="*/ 1477676 w 5683370"/>
              <a:gd name="connsiteY20" fmla="*/ 707886 h 707886"/>
              <a:gd name="connsiteX21" fmla="*/ 795672 w 5683370"/>
              <a:gd name="connsiteY21" fmla="*/ 707886 h 707886"/>
              <a:gd name="connsiteX22" fmla="*/ 0 w 5683370"/>
              <a:gd name="connsiteY22" fmla="*/ 707886 h 707886"/>
              <a:gd name="connsiteX23" fmla="*/ 0 w 5683370"/>
              <a:gd name="connsiteY23" fmla="*/ 368101 h 707886"/>
              <a:gd name="connsiteX24" fmla="*/ 0 w 5683370"/>
              <a:gd name="connsiteY2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83370" h="707886" extrusionOk="0">
                <a:moveTo>
                  <a:pt x="0" y="0"/>
                </a:moveTo>
                <a:cubicBezTo>
                  <a:pt x="133547" y="-29207"/>
                  <a:pt x="298026" y="19626"/>
                  <a:pt x="511503" y="0"/>
                </a:cubicBezTo>
                <a:cubicBezTo>
                  <a:pt x="724980" y="-19626"/>
                  <a:pt x="797392" y="16290"/>
                  <a:pt x="909339" y="0"/>
                </a:cubicBezTo>
                <a:cubicBezTo>
                  <a:pt x="1021286" y="-16290"/>
                  <a:pt x="1334439" y="48652"/>
                  <a:pt x="1591344" y="0"/>
                </a:cubicBezTo>
                <a:cubicBezTo>
                  <a:pt x="1848249" y="-48652"/>
                  <a:pt x="1987572" y="9630"/>
                  <a:pt x="2102847" y="0"/>
                </a:cubicBezTo>
                <a:cubicBezTo>
                  <a:pt x="2218122" y="-9630"/>
                  <a:pt x="2360272" y="58570"/>
                  <a:pt x="2614350" y="0"/>
                </a:cubicBezTo>
                <a:cubicBezTo>
                  <a:pt x="2868428" y="-58570"/>
                  <a:pt x="3122388" y="35088"/>
                  <a:pt x="3296355" y="0"/>
                </a:cubicBezTo>
                <a:cubicBezTo>
                  <a:pt x="3470322" y="-35088"/>
                  <a:pt x="3549844" y="54163"/>
                  <a:pt x="3751024" y="0"/>
                </a:cubicBezTo>
                <a:cubicBezTo>
                  <a:pt x="3952204" y="-54163"/>
                  <a:pt x="4109163" y="40758"/>
                  <a:pt x="4433029" y="0"/>
                </a:cubicBezTo>
                <a:cubicBezTo>
                  <a:pt x="4756895" y="-40758"/>
                  <a:pt x="4932032" y="2984"/>
                  <a:pt x="5115033" y="0"/>
                </a:cubicBezTo>
                <a:cubicBezTo>
                  <a:pt x="5298034" y="-2984"/>
                  <a:pt x="5516129" y="45233"/>
                  <a:pt x="5683370" y="0"/>
                </a:cubicBezTo>
                <a:cubicBezTo>
                  <a:pt x="5692319" y="140679"/>
                  <a:pt x="5675527" y="184774"/>
                  <a:pt x="5683370" y="368101"/>
                </a:cubicBezTo>
                <a:cubicBezTo>
                  <a:pt x="5691213" y="551428"/>
                  <a:pt x="5666176" y="611182"/>
                  <a:pt x="5683370" y="707886"/>
                </a:cubicBezTo>
                <a:cubicBezTo>
                  <a:pt x="5563415" y="719467"/>
                  <a:pt x="5480096" y="688569"/>
                  <a:pt x="5285534" y="707886"/>
                </a:cubicBezTo>
                <a:cubicBezTo>
                  <a:pt x="5090972" y="727203"/>
                  <a:pt x="4850250" y="681725"/>
                  <a:pt x="4603530" y="707886"/>
                </a:cubicBezTo>
                <a:cubicBezTo>
                  <a:pt x="4356810" y="734047"/>
                  <a:pt x="4305420" y="702926"/>
                  <a:pt x="4148860" y="707886"/>
                </a:cubicBezTo>
                <a:cubicBezTo>
                  <a:pt x="3992300" y="712846"/>
                  <a:pt x="3704662" y="648412"/>
                  <a:pt x="3580523" y="707886"/>
                </a:cubicBezTo>
                <a:cubicBezTo>
                  <a:pt x="3456384" y="767360"/>
                  <a:pt x="3162804" y="691565"/>
                  <a:pt x="2898519" y="707886"/>
                </a:cubicBezTo>
                <a:cubicBezTo>
                  <a:pt x="2634234" y="724207"/>
                  <a:pt x="2588542" y="676759"/>
                  <a:pt x="2330182" y="707886"/>
                </a:cubicBezTo>
                <a:cubicBezTo>
                  <a:pt x="2071822" y="739013"/>
                  <a:pt x="2069445" y="691274"/>
                  <a:pt x="1932346" y="707886"/>
                </a:cubicBezTo>
                <a:cubicBezTo>
                  <a:pt x="1795247" y="724498"/>
                  <a:pt x="1635626" y="677135"/>
                  <a:pt x="1477676" y="707886"/>
                </a:cubicBezTo>
                <a:cubicBezTo>
                  <a:pt x="1319726" y="738637"/>
                  <a:pt x="1013980" y="705248"/>
                  <a:pt x="795672" y="707886"/>
                </a:cubicBezTo>
                <a:cubicBezTo>
                  <a:pt x="577364" y="710524"/>
                  <a:pt x="179728" y="706558"/>
                  <a:pt x="0" y="707886"/>
                </a:cubicBezTo>
                <a:cubicBezTo>
                  <a:pt x="-3418" y="584000"/>
                  <a:pt x="1083" y="466789"/>
                  <a:pt x="0" y="368101"/>
                </a:cubicBezTo>
                <a:cubicBezTo>
                  <a:pt x="-1083" y="269414"/>
                  <a:pt x="17339" y="16188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Roadmap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267156" y="1085476"/>
            <a:ext cx="6615781" cy="4425827"/>
          </a:xfrm>
          <a:custGeom>
            <a:avLst/>
            <a:gdLst>
              <a:gd name="connsiteX0" fmla="*/ 0 w 6615781"/>
              <a:gd name="connsiteY0" fmla="*/ 0 h 4425827"/>
              <a:gd name="connsiteX1" fmla="*/ 485157 w 6615781"/>
              <a:gd name="connsiteY1" fmla="*/ 0 h 4425827"/>
              <a:gd name="connsiteX2" fmla="*/ 837999 w 6615781"/>
              <a:gd name="connsiteY2" fmla="*/ 0 h 4425827"/>
              <a:gd name="connsiteX3" fmla="*/ 1521630 w 6615781"/>
              <a:gd name="connsiteY3" fmla="*/ 0 h 4425827"/>
              <a:gd name="connsiteX4" fmla="*/ 2006787 w 6615781"/>
              <a:gd name="connsiteY4" fmla="*/ 0 h 4425827"/>
              <a:gd name="connsiteX5" fmla="*/ 2491944 w 6615781"/>
              <a:gd name="connsiteY5" fmla="*/ 0 h 4425827"/>
              <a:gd name="connsiteX6" fmla="*/ 3175575 w 6615781"/>
              <a:gd name="connsiteY6" fmla="*/ 0 h 4425827"/>
              <a:gd name="connsiteX7" fmla="*/ 3594574 w 6615781"/>
              <a:gd name="connsiteY7" fmla="*/ 0 h 4425827"/>
              <a:gd name="connsiteX8" fmla="*/ 4278205 w 6615781"/>
              <a:gd name="connsiteY8" fmla="*/ 0 h 4425827"/>
              <a:gd name="connsiteX9" fmla="*/ 4961836 w 6615781"/>
              <a:gd name="connsiteY9" fmla="*/ 0 h 4425827"/>
              <a:gd name="connsiteX10" fmla="*/ 5513151 w 6615781"/>
              <a:gd name="connsiteY10" fmla="*/ 0 h 4425827"/>
              <a:gd name="connsiteX11" fmla="*/ 6615781 w 6615781"/>
              <a:gd name="connsiteY11" fmla="*/ 0 h 4425827"/>
              <a:gd name="connsiteX12" fmla="*/ 6615781 w 6615781"/>
              <a:gd name="connsiteY12" fmla="*/ 508970 h 4425827"/>
              <a:gd name="connsiteX13" fmla="*/ 6615781 w 6615781"/>
              <a:gd name="connsiteY13" fmla="*/ 929424 h 4425827"/>
              <a:gd name="connsiteX14" fmla="*/ 6615781 w 6615781"/>
              <a:gd name="connsiteY14" fmla="*/ 1482652 h 4425827"/>
              <a:gd name="connsiteX15" fmla="*/ 6615781 w 6615781"/>
              <a:gd name="connsiteY15" fmla="*/ 2035880 h 4425827"/>
              <a:gd name="connsiteX16" fmla="*/ 6615781 w 6615781"/>
              <a:gd name="connsiteY16" fmla="*/ 2589109 h 4425827"/>
              <a:gd name="connsiteX17" fmla="*/ 6615781 w 6615781"/>
              <a:gd name="connsiteY17" fmla="*/ 3186595 h 4425827"/>
              <a:gd name="connsiteX18" fmla="*/ 6615781 w 6615781"/>
              <a:gd name="connsiteY18" fmla="*/ 3784082 h 4425827"/>
              <a:gd name="connsiteX19" fmla="*/ 6615781 w 6615781"/>
              <a:gd name="connsiteY19" fmla="*/ 4425827 h 4425827"/>
              <a:gd name="connsiteX20" fmla="*/ 6262939 w 6615781"/>
              <a:gd name="connsiteY20" fmla="*/ 4425827 h 4425827"/>
              <a:gd name="connsiteX21" fmla="*/ 5579309 w 6615781"/>
              <a:gd name="connsiteY21" fmla="*/ 4425827 h 4425827"/>
              <a:gd name="connsiteX22" fmla="*/ 5027994 w 6615781"/>
              <a:gd name="connsiteY22" fmla="*/ 4425827 h 4425827"/>
              <a:gd name="connsiteX23" fmla="*/ 4608994 w 6615781"/>
              <a:gd name="connsiteY23" fmla="*/ 4425827 h 4425827"/>
              <a:gd name="connsiteX24" fmla="*/ 4057679 w 6615781"/>
              <a:gd name="connsiteY24" fmla="*/ 4425827 h 4425827"/>
              <a:gd name="connsiteX25" fmla="*/ 3704837 w 6615781"/>
              <a:gd name="connsiteY25" fmla="*/ 4425827 h 4425827"/>
              <a:gd name="connsiteX26" fmla="*/ 3351996 w 6615781"/>
              <a:gd name="connsiteY26" fmla="*/ 4425827 h 4425827"/>
              <a:gd name="connsiteX27" fmla="*/ 2800681 w 6615781"/>
              <a:gd name="connsiteY27" fmla="*/ 4425827 h 4425827"/>
              <a:gd name="connsiteX28" fmla="*/ 2381681 w 6615781"/>
              <a:gd name="connsiteY28" fmla="*/ 4425827 h 4425827"/>
              <a:gd name="connsiteX29" fmla="*/ 1764208 w 6615781"/>
              <a:gd name="connsiteY29" fmla="*/ 4425827 h 4425827"/>
              <a:gd name="connsiteX30" fmla="*/ 1345209 w 6615781"/>
              <a:gd name="connsiteY30" fmla="*/ 4425827 h 4425827"/>
              <a:gd name="connsiteX31" fmla="*/ 727736 w 6615781"/>
              <a:gd name="connsiteY31" fmla="*/ 4425827 h 4425827"/>
              <a:gd name="connsiteX32" fmla="*/ 0 w 6615781"/>
              <a:gd name="connsiteY32" fmla="*/ 4425827 h 4425827"/>
              <a:gd name="connsiteX33" fmla="*/ 0 w 6615781"/>
              <a:gd name="connsiteY33" fmla="*/ 3828340 h 4425827"/>
              <a:gd name="connsiteX34" fmla="*/ 0 w 6615781"/>
              <a:gd name="connsiteY34" fmla="*/ 3230854 h 4425827"/>
              <a:gd name="connsiteX35" fmla="*/ 0 w 6615781"/>
              <a:gd name="connsiteY35" fmla="*/ 2589109 h 4425827"/>
              <a:gd name="connsiteX36" fmla="*/ 0 w 6615781"/>
              <a:gd name="connsiteY36" fmla="*/ 2080139 h 4425827"/>
              <a:gd name="connsiteX37" fmla="*/ 0 w 6615781"/>
              <a:gd name="connsiteY37" fmla="*/ 1438394 h 4425827"/>
              <a:gd name="connsiteX38" fmla="*/ 0 w 6615781"/>
              <a:gd name="connsiteY38" fmla="*/ 973682 h 4425827"/>
              <a:gd name="connsiteX39" fmla="*/ 0 w 6615781"/>
              <a:gd name="connsiteY39" fmla="*/ 553228 h 4425827"/>
              <a:gd name="connsiteX40" fmla="*/ 0 w 6615781"/>
              <a:gd name="connsiteY40" fmla="*/ 0 h 4425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615781" h="4425827" extrusionOk="0">
                <a:moveTo>
                  <a:pt x="0" y="0"/>
                </a:moveTo>
                <a:cubicBezTo>
                  <a:pt x="207363" y="-5787"/>
                  <a:pt x="384815" y="43103"/>
                  <a:pt x="485157" y="0"/>
                </a:cubicBezTo>
                <a:cubicBezTo>
                  <a:pt x="585499" y="-43103"/>
                  <a:pt x="723964" y="30110"/>
                  <a:pt x="837999" y="0"/>
                </a:cubicBezTo>
                <a:cubicBezTo>
                  <a:pt x="952034" y="-30110"/>
                  <a:pt x="1306306" y="76220"/>
                  <a:pt x="1521630" y="0"/>
                </a:cubicBezTo>
                <a:cubicBezTo>
                  <a:pt x="1736954" y="-76220"/>
                  <a:pt x="1906299" y="35765"/>
                  <a:pt x="2006787" y="0"/>
                </a:cubicBezTo>
                <a:cubicBezTo>
                  <a:pt x="2107275" y="-35765"/>
                  <a:pt x="2315868" y="37177"/>
                  <a:pt x="2491944" y="0"/>
                </a:cubicBezTo>
                <a:cubicBezTo>
                  <a:pt x="2668020" y="-37177"/>
                  <a:pt x="2901135" y="28487"/>
                  <a:pt x="3175575" y="0"/>
                </a:cubicBezTo>
                <a:cubicBezTo>
                  <a:pt x="3450015" y="-28487"/>
                  <a:pt x="3393485" y="1426"/>
                  <a:pt x="3594574" y="0"/>
                </a:cubicBezTo>
                <a:cubicBezTo>
                  <a:pt x="3795663" y="-1426"/>
                  <a:pt x="3964013" y="34014"/>
                  <a:pt x="4278205" y="0"/>
                </a:cubicBezTo>
                <a:cubicBezTo>
                  <a:pt x="4592397" y="-34014"/>
                  <a:pt x="4716381" y="7727"/>
                  <a:pt x="4961836" y="0"/>
                </a:cubicBezTo>
                <a:cubicBezTo>
                  <a:pt x="5207291" y="-7727"/>
                  <a:pt x="5336991" y="65783"/>
                  <a:pt x="5513151" y="0"/>
                </a:cubicBezTo>
                <a:cubicBezTo>
                  <a:pt x="5689311" y="-65783"/>
                  <a:pt x="6178709" y="84668"/>
                  <a:pt x="6615781" y="0"/>
                </a:cubicBezTo>
                <a:cubicBezTo>
                  <a:pt x="6669999" y="138717"/>
                  <a:pt x="6615292" y="287763"/>
                  <a:pt x="6615781" y="508970"/>
                </a:cubicBezTo>
                <a:cubicBezTo>
                  <a:pt x="6616270" y="730177"/>
                  <a:pt x="6597888" y="735814"/>
                  <a:pt x="6615781" y="929424"/>
                </a:cubicBezTo>
                <a:cubicBezTo>
                  <a:pt x="6633674" y="1123034"/>
                  <a:pt x="6577057" y="1272437"/>
                  <a:pt x="6615781" y="1482652"/>
                </a:cubicBezTo>
                <a:cubicBezTo>
                  <a:pt x="6654505" y="1692867"/>
                  <a:pt x="6578425" y="1812273"/>
                  <a:pt x="6615781" y="2035880"/>
                </a:cubicBezTo>
                <a:cubicBezTo>
                  <a:pt x="6653137" y="2259487"/>
                  <a:pt x="6596876" y="2315058"/>
                  <a:pt x="6615781" y="2589109"/>
                </a:cubicBezTo>
                <a:cubicBezTo>
                  <a:pt x="6634686" y="2863160"/>
                  <a:pt x="6609481" y="2909691"/>
                  <a:pt x="6615781" y="3186595"/>
                </a:cubicBezTo>
                <a:cubicBezTo>
                  <a:pt x="6622081" y="3463499"/>
                  <a:pt x="6551083" y="3661322"/>
                  <a:pt x="6615781" y="3784082"/>
                </a:cubicBezTo>
                <a:cubicBezTo>
                  <a:pt x="6680479" y="3906842"/>
                  <a:pt x="6550178" y="4206610"/>
                  <a:pt x="6615781" y="4425827"/>
                </a:cubicBezTo>
                <a:cubicBezTo>
                  <a:pt x="6463938" y="4449990"/>
                  <a:pt x="6341273" y="4403242"/>
                  <a:pt x="6262939" y="4425827"/>
                </a:cubicBezTo>
                <a:cubicBezTo>
                  <a:pt x="6184605" y="4448412"/>
                  <a:pt x="5874568" y="4424884"/>
                  <a:pt x="5579309" y="4425827"/>
                </a:cubicBezTo>
                <a:cubicBezTo>
                  <a:pt x="5284050" y="4426770"/>
                  <a:pt x="5247972" y="4392335"/>
                  <a:pt x="5027994" y="4425827"/>
                </a:cubicBezTo>
                <a:cubicBezTo>
                  <a:pt x="4808017" y="4459319"/>
                  <a:pt x="4729135" y="4405634"/>
                  <a:pt x="4608994" y="4425827"/>
                </a:cubicBezTo>
                <a:cubicBezTo>
                  <a:pt x="4488853" y="4446020"/>
                  <a:pt x="4193772" y="4399260"/>
                  <a:pt x="4057679" y="4425827"/>
                </a:cubicBezTo>
                <a:cubicBezTo>
                  <a:pt x="3921586" y="4452394"/>
                  <a:pt x="3857445" y="4390386"/>
                  <a:pt x="3704837" y="4425827"/>
                </a:cubicBezTo>
                <a:cubicBezTo>
                  <a:pt x="3552229" y="4461268"/>
                  <a:pt x="3483663" y="4407044"/>
                  <a:pt x="3351996" y="4425827"/>
                </a:cubicBezTo>
                <a:cubicBezTo>
                  <a:pt x="3220329" y="4444610"/>
                  <a:pt x="3050131" y="4374497"/>
                  <a:pt x="2800681" y="4425827"/>
                </a:cubicBezTo>
                <a:cubicBezTo>
                  <a:pt x="2551232" y="4477157"/>
                  <a:pt x="2590775" y="4411678"/>
                  <a:pt x="2381681" y="4425827"/>
                </a:cubicBezTo>
                <a:cubicBezTo>
                  <a:pt x="2172587" y="4439976"/>
                  <a:pt x="2011089" y="4360980"/>
                  <a:pt x="1764208" y="4425827"/>
                </a:cubicBezTo>
                <a:cubicBezTo>
                  <a:pt x="1517327" y="4490674"/>
                  <a:pt x="1464601" y="4376058"/>
                  <a:pt x="1345209" y="4425827"/>
                </a:cubicBezTo>
                <a:cubicBezTo>
                  <a:pt x="1225817" y="4475596"/>
                  <a:pt x="973195" y="4364180"/>
                  <a:pt x="727736" y="4425827"/>
                </a:cubicBezTo>
                <a:cubicBezTo>
                  <a:pt x="482277" y="4487474"/>
                  <a:pt x="342952" y="4351233"/>
                  <a:pt x="0" y="4425827"/>
                </a:cubicBezTo>
                <a:cubicBezTo>
                  <a:pt x="-704" y="4302545"/>
                  <a:pt x="29614" y="4087556"/>
                  <a:pt x="0" y="3828340"/>
                </a:cubicBezTo>
                <a:cubicBezTo>
                  <a:pt x="-29614" y="3569124"/>
                  <a:pt x="68502" y="3483805"/>
                  <a:pt x="0" y="3230854"/>
                </a:cubicBezTo>
                <a:cubicBezTo>
                  <a:pt x="-68502" y="2977903"/>
                  <a:pt x="25953" y="2809841"/>
                  <a:pt x="0" y="2589109"/>
                </a:cubicBezTo>
                <a:cubicBezTo>
                  <a:pt x="-25953" y="2368378"/>
                  <a:pt x="6158" y="2289398"/>
                  <a:pt x="0" y="2080139"/>
                </a:cubicBezTo>
                <a:cubicBezTo>
                  <a:pt x="-6158" y="1870880"/>
                  <a:pt x="54806" y="1577457"/>
                  <a:pt x="0" y="1438394"/>
                </a:cubicBezTo>
                <a:cubicBezTo>
                  <a:pt x="-54806" y="1299332"/>
                  <a:pt x="47951" y="1172713"/>
                  <a:pt x="0" y="973682"/>
                </a:cubicBezTo>
                <a:cubicBezTo>
                  <a:pt x="-47951" y="774651"/>
                  <a:pt x="33990" y="696474"/>
                  <a:pt x="0" y="553228"/>
                </a:cubicBezTo>
                <a:cubicBezTo>
                  <a:pt x="-33990" y="409982"/>
                  <a:pt x="48833" y="11375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Paid Political Commentators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Motivation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Definition: </a:t>
            </a:r>
            <a:r>
              <a:rPr lang="en-US" sz="2400" dirty="0">
                <a:latin typeface=""/>
              </a:rPr>
              <a:t>Troll </a:t>
            </a:r>
            <a:r>
              <a:rPr lang="en-US" sz="2400" b="1" dirty="0">
                <a:latin typeface="ARIAL HEBREW SCHOLAR LIGHT" pitchFamily="2" charset="-79"/>
                <a:cs typeface="ARIAL HEBREW SCHOLAR LIGHT" pitchFamily="2" charset="-79"/>
              </a:rPr>
              <a:t>VS</a:t>
            </a:r>
            <a:r>
              <a:rPr lang="en-US" sz="2400" dirty="0">
                <a:latin typeface=""/>
              </a:rPr>
              <a:t> Paid </a:t>
            </a:r>
            <a:r>
              <a:rPr lang="en-US" sz="2400" dirty="0" err="1">
                <a:latin typeface=""/>
              </a:rPr>
              <a:t>Troll┃Troll</a:t>
            </a:r>
            <a:r>
              <a:rPr lang="en-US" sz="2400" dirty="0">
                <a:latin typeface=""/>
              </a:rPr>
              <a:t> </a:t>
            </a:r>
            <a:r>
              <a:rPr lang="en-US" sz="2400" b="1" dirty="0">
                <a:latin typeface="ARIAL HEBREW SCHOLAR LIGHT" pitchFamily="2" charset="-79"/>
                <a:cs typeface="ARIAL HEBREW SCHOLAR LIGHT" pitchFamily="2" charset="-79"/>
              </a:rPr>
              <a:t>VS</a:t>
            </a:r>
            <a:r>
              <a:rPr lang="en-US" sz="2400" dirty="0">
                <a:latin typeface=""/>
              </a:rPr>
              <a:t> Bot</a:t>
            </a:r>
            <a:r>
              <a:rPr lang="en-US" sz="3200" dirty="0">
                <a:latin typeface=""/>
              </a:rPr>
              <a:t> 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Context:</a:t>
            </a:r>
            <a:r>
              <a:rPr lang="en-US" sz="2400" dirty="0">
                <a:latin typeface=""/>
              </a:rPr>
              <a:t> Authoritarian &amp; Foreign Policy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Challenges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highlight>
                  <a:srgbClr val="C0C0C0"/>
                </a:highlight>
                <a:latin typeface=""/>
              </a:rPr>
              <a:t>Flexibility: </a:t>
            </a:r>
            <a:r>
              <a:rPr lang="en-US" sz="2400" dirty="0">
                <a:highlight>
                  <a:srgbClr val="C0C0C0"/>
                </a:highlight>
                <a:latin typeface=""/>
              </a:rPr>
              <a:t>Strategies &amp; Goals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Accounts Identification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highlight>
                  <a:srgbClr val="C0C0C0"/>
                </a:highlight>
                <a:latin typeface=""/>
              </a:rPr>
              <a:t>Theorization</a:t>
            </a:r>
            <a:r>
              <a:rPr lang="en-US" sz="2400" dirty="0">
                <a:highlight>
                  <a:srgbClr val="C0C0C0"/>
                </a:highlight>
                <a:latin typeface=""/>
              </a:rPr>
              <a:t>: Intentions, Behavior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┃                   </a:t>
            </a:r>
            <a:r>
              <a:rPr lang="en-US" sz="2400" dirty="0">
                <a:highlight>
                  <a:srgbClr val="C0C0C0"/>
                </a:highlight>
                <a:latin typeface=""/>
              </a:rPr>
              <a:t>Results  </a:t>
            </a:r>
            <a:endParaRPr lang="en-US" sz="2400" b="1" dirty="0">
              <a:highlight>
                <a:srgbClr val="C0C0C0"/>
              </a:highlight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Causality</a:t>
            </a:r>
            <a:endParaRPr lang="en-US" sz="2400" dirty="0">
              <a:latin typeface="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F17EF6-9832-4D56-FDD6-71AFF139623C}"/>
              </a:ext>
            </a:extLst>
          </p:cNvPr>
          <p:cNvSpPr txBox="1"/>
          <p:nvPr/>
        </p:nvSpPr>
        <p:spPr>
          <a:xfrm>
            <a:off x="6720604" y="1085476"/>
            <a:ext cx="6615781" cy="4031873"/>
          </a:xfrm>
          <a:custGeom>
            <a:avLst/>
            <a:gdLst>
              <a:gd name="connsiteX0" fmla="*/ 0 w 6615781"/>
              <a:gd name="connsiteY0" fmla="*/ 0 h 4031873"/>
              <a:gd name="connsiteX1" fmla="*/ 485157 w 6615781"/>
              <a:gd name="connsiteY1" fmla="*/ 0 h 4031873"/>
              <a:gd name="connsiteX2" fmla="*/ 837999 w 6615781"/>
              <a:gd name="connsiteY2" fmla="*/ 0 h 4031873"/>
              <a:gd name="connsiteX3" fmla="*/ 1521630 w 6615781"/>
              <a:gd name="connsiteY3" fmla="*/ 0 h 4031873"/>
              <a:gd name="connsiteX4" fmla="*/ 2006787 w 6615781"/>
              <a:gd name="connsiteY4" fmla="*/ 0 h 4031873"/>
              <a:gd name="connsiteX5" fmla="*/ 2491944 w 6615781"/>
              <a:gd name="connsiteY5" fmla="*/ 0 h 4031873"/>
              <a:gd name="connsiteX6" fmla="*/ 3175575 w 6615781"/>
              <a:gd name="connsiteY6" fmla="*/ 0 h 4031873"/>
              <a:gd name="connsiteX7" fmla="*/ 3594574 w 6615781"/>
              <a:gd name="connsiteY7" fmla="*/ 0 h 4031873"/>
              <a:gd name="connsiteX8" fmla="*/ 4278205 w 6615781"/>
              <a:gd name="connsiteY8" fmla="*/ 0 h 4031873"/>
              <a:gd name="connsiteX9" fmla="*/ 4961836 w 6615781"/>
              <a:gd name="connsiteY9" fmla="*/ 0 h 4031873"/>
              <a:gd name="connsiteX10" fmla="*/ 5513151 w 6615781"/>
              <a:gd name="connsiteY10" fmla="*/ 0 h 4031873"/>
              <a:gd name="connsiteX11" fmla="*/ 6615781 w 6615781"/>
              <a:gd name="connsiteY11" fmla="*/ 0 h 4031873"/>
              <a:gd name="connsiteX12" fmla="*/ 6615781 w 6615781"/>
              <a:gd name="connsiteY12" fmla="*/ 535663 h 4031873"/>
              <a:gd name="connsiteX13" fmla="*/ 6615781 w 6615781"/>
              <a:gd name="connsiteY13" fmla="*/ 990689 h 4031873"/>
              <a:gd name="connsiteX14" fmla="*/ 6615781 w 6615781"/>
              <a:gd name="connsiteY14" fmla="*/ 1566671 h 4031873"/>
              <a:gd name="connsiteX15" fmla="*/ 6615781 w 6615781"/>
              <a:gd name="connsiteY15" fmla="*/ 2142653 h 4031873"/>
              <a:gd name="connsiteX16" fmla="*/ 6615781 w 6615781"/>
              <a:gd name="connsiteY16" fmla="*/ 2718634 h 4031873"/>
              <a:gd name="connsiteX17" fmla="*/ 6615781 w 6615781"/>
              <a:gd name="connsiteY17" fmla="*/ 3334935 h 4031873"/>
              <a:gd name="connsiteX18" fmla="*/ 6615781 w 6615781"/>
              <a:gd name="connsiteY18" fmla="*/ 4031873 h 4031873"/>
              <a:gd name="connsiteX19" fmla="*/ 5998308 w 6615781"/>
              <a:gd name="connsiteY19" fmla="*/ 4031873 h 4031873"/>
              <a:gd name="connsiteX20" fmla="*/ 5579309 w 6615781"/>
              <a:gd name="connsiteY20" fmla="*/ 4031873 h 4031873"/>
              <a:gd name="connsiteX21" fmla="*/ 4895678 w 6615781"/>
              <a:gd name="connsiteY21" fmla="*/ 4031873 h 4031873"/>
              <a:gd name="connsiteX22" fmla="*/ 4344363 w 6615781"/>
              <a:gd name="connsiteY22" fmla="*/ 4031873 h 4031873"/>
              <a:gd name="connsiteX23" fmla="*/ 3925363 w 6615781"/>
              <a:gd name="connsiteY23" fmla="*/ 4031873 h 4031873"/>
              <a:gd name="connsiteX24" fmla="*/ 3374048 w 6615781"/>
              <a:gd name="connsiteY24" fmla="*/ 4031873 h 4031873"/>
              <a:gd name="connsiteX25" fmla="*/ 3021207 w 6615781"/>
              <a:gd name="connsiteY25" fmla="*/ 4031873 h 4031873"/>
              <a:gd name="connsiteX26" fmla="*/ 2668365 w 6615781"/>
              <a:gd name="connsiteY26" fmla="*/ 4031873 h 4031873"/>
              <a:gd name="connsiteX27" fmla="*/ 2117050 w 6615781"/>
              <a:gd name="connsiteY27" fmla="*/ 4031873 h 4031873"/>
              <a:gd name="connsiteX28" fmla="*/ 1698050 w 6615781"/>
              <a:gd name="connsiteY28" fmla="*/ 4031873 h 4031873"/>
              <a:gd name="connsiteX29" fmla="*/ 1080578 w 6615781"/>
              <a:gd name="connsiteY29" fmla="*/ 4031873 h 4031873"/>
              <a:gd name="connsiteX30" fmla="*/ 661578 w 6615781"/>
              <a:gd name="connsiteY30" fmla="*/ 4031873 h 4031873"/>
              <a:gd name="connsiteX31" fmla="*/ 0 w 6615781"/>
              <a:gd name="connsiteY31" fmla="*/ 4031873 h 4031873"/>
              <a:gd name="connsiteX32" fmla="*/ 0 w 6615781"/>
              <a:gd name="connsiteY32" fmla="*/ 3576847 h 4031873"/>
              <a:gd name="connsiteX33" fmla="*/ 0 w 6615781"/>
              <a:gd name="connsiteY33" fmla="*/ 3081503 h 4031873"/>
              <a:gd name="connsiteX34" fmla="*/ 0 w 6615781"/>
              <a:gd name="connsiteY34" fmla="*/ 2465202 h 4031873"/>
              <a:gd name="connsiteX35" fmla="*/ 0 w 6615781"/>
              <a:gd name="connsiteY35" fmla="*/ 1808583 h 4031873"/>
              <a:gd name="connsiteX36" fmla="*/ 0 w 6615781"/>
              <a:gd name="connsiteY36" fmla="*/ 1272920 h 4031873"/>
              <a:gd name="connsiteX37" fmla="*/ 0 w 6615781"/>
              <a:gd name="connsiteY37" fmla="*/ 616301 h 4031873"/>
              <a:gd name="connsiteX38" fmla="*/ 0 w 6615781"/>
              <a:gd name="connsiteY38" fmla="*/ 0 h 40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615781" h="4031873" extrusionOk="0">
                <a:moveTo>
                  <a:pt x="0" y="0"/>
                </a:moveTo>
                <a:cubicBezTo>
                  <a:pt x="207363" y="-5787"/>
                  <a:pt x="384815" y="43103"/>
                  <a:pt x="485157" y="0"/>
                </a:cubicBezTo>
                <a:cubicBezTo>
                  <a:pt x="585499" y="-43103"/>
                  <a:pt x="723964" y="30110"/>
                  <a:pt x="837999" y="0"/>
                </a:cubicBezTo>
                <a:cubicBezTo>
                  <a:pt x="952034" y="-30110"/>
                  <a:pt x="1306306" y="76220"/>
                  <a:pt x="1521630" y="0"/>
                </a:cubicBezTo>
                <a:cubicBezTo>
                  <a:pt x="1736954" y="-76220"/>
                  <a:pt x="1906299" y="35765"/>
                  <a:pt x="2006787" y="0"/>
                </a:cubicBezTo>
                <a:cubicBezTo>
                  <a:pt x="2107275" y="-35765"/>
                  <a:pt x="2315868" y="37177"/>
                  <a:pt x="2491944" y="0"/>
                </a:cubicBezTo>
                <a:cubicBezTo>
                  <a:pt x="2668020" y="-37177"/>
                  <a:pt x="2901135" y="28487"/>
                  <a:pt x="3175575" y="0"/>
                </a:cubicBezTo>
                <a:cubicBezTo>
                  <a:pt x="3450015" y="-28487"/>
                  <a:pt x="3393485" y="1426"/>
                  <a:pt x="3594574" y="0"/>
                </a:cubicBezTo>
                <a:cubicBezTo>
                  <a:pt x="3795663" y="-1426"/>
                  <a:pt x="3964013" y="34014"/>
                  <a:pt x="4278205" y="0"/>
                </a:cubicBezTo>
                <a:cubicBezTo>
                  <a:pt x="4592397" y="-34014"/>
                  <a:pt x="4716381" y="7727"/>
                  <a:pt x="4961836" y="0"/>
                </a:cubicBezTo>
                <a:cubicBezTo>
                  <a:pt x="5207291" y="-7727"/>
                  <a:pt x="5336991" y="65783"/>
                  <a:pt x="5513151" y="0"/>
                </a:cubicBezTo>
                <a:cubicBezTo>
                  <a:pt x="5689311" y="-65783"/>
                  <a:pt x="6178709" y="84668"/>
                  <a:pt x="6615781" y="0"/>
                </a:cubicBezTo>
                <a:cubicBezTo>
                  <a:pt x="6666568" y="182174"/>
                  <a:pt x="6598723" y="322972"/>
                  <a:pt x="6615781" y="535663"/>
                </a:cubicBezTo>
                <a:cubicBezTo>
                  <a:pt x="6632839" y="748354"/>
                  <a:pt x="6612192" y="819388"/>
                  <a:pt x="6615781" y="990689"/>
                </a:cubicBezTo>
                <a:cubicBezTo>
                  <a:pt x="6619370" y="1161990"/>
                  <a:pt x="6599037" y="1344668"/>
                  <a:pt x="6615781" y="1566671"/>
                </a:cubicBezTo>
                <a:cubicBezTo>
                  <a:pt x="6632525" y="1788674"/>
                  <a:pt x="6548081" y="1909545"/>
                  <a:pt x="6615781" y="2142653"/>
                </a:cubicBezTo>
                <a:cubicBezTo>
                  <a:pt x="6683481" y="2375761"/>
                  <a:pt x="6580966" y="2578686"/>
                  <a:pt x="6615781" y="2718634"/>
                </a:cubicBezTo>
                <a:cubicBezTo>
                  <a:pt x="6650596" y="2858582"/>
                  <a:pt x="6565757" y="3161462"/>
                  <a:pt x="6615781" y="3334935"/>
                </a:cubicBezTo>
                <a:cubicBezTo>
                  <a:pt x="6665805" y="3508408"/>
                  <a:pt x="6605440" y="3726829"/>
                  <a:pt x="6615781" y="4031873"/>
                </a:cubicBezTo>
                <a:cubicBezTo>
                  <a:pt x="6413126" y="4073577"/>
                  <a:pt x="6281081" y="4001971"/>
                  <a:pt x="5998308" y="4031873"/>
                </a:cubicBezTo>
                <a:cubicBezTo>
                  <a:pt x="5715535" y="4061775"/>
                  <a:pt x="5687668" y="3995213"/>
                  <a:pt x="5579309" y="4031873"/>
                </a:cubicBezTo>
                <a:cubicBezTo>
                  <a:pt x="5470950" y="4068533"/>
                  <a:pt x="5195263" y="4031082"/>
                  <a:pt x="4895678" y="4031873"/>
                </a:cubicBezTo>
                <a:cubicBezTo>
                  <a:pt x="4596093" y="4032664"/>
                  <a:pt x="4564341" y="3998381"/>
                  <a:pt x="4344363" y="4031873"/>
                </a:cubicBezTo>
                <a:cubicBezTo>
                  <a:pt x="4124386" y="4065365"/>
                  <a:pt x="4045504" y="4011680"/>
                  <a:pt x="3925363" y="4031873"/>
                </a:cubicBezTo>
                <a:cubicBezTo>
                  <a:pt x="3805222" y="4052066"/>
                  <a:pt x="3510141" y="4005306"/>
                  <a:pt x="3374048" y="4031873"/>
                </a:cubicBezTo>
                <a:cubicBezTo>
                  <a:pt x="3237955" y="4058440"/>
                  <a:pt x="3166374" y="4028834"/>
                  <a:pt x="3021207" y="4031873"/>
                </a:cubicBezTo>
                <a:cubicBezTo>
                  <a:pt x="2876040" y="4034912"/>
                  <a:pt x="2805054" y="4017557"/>
                  <a:pt x="2668365" y="4031873"/>
                </a:cubicBezTo>
                <a:cubicBezTo>
                  <a:pt x="2531676" y="4046189"/>
                  <a:pt x="2366500" y="3980543"/>
                  <a:pt x="2117050" y="4031873"/>
                </a:cubicBezTo>
                <a:cubicBezTo>
                  <a:pt x="1867601" y="4083203"/>
                  <a:pt x="1907144" y="4017724"/>
                  <a:pt x="1698050" y="4031873"/>
                </a:cubicBezTo>
                <a:cubicBezTo>
                  <a:pt x="1488956" y="4046022"/>
                  <a:pt x="1326661" y="3962008"/>
                  <a:pt x="1080578" y="4031873"/>
                </a:cubicBezTo>
                <a:cubicBezTo>
                  <a:pt x="834495" y="4101738"/>
                  <a:pt x="786156" y="3988185"/>
                  <a:pt x="661578" y="4031873"/>
                </a:cubicBezTo>
                <a:cubicBezTo>
                  <a:pt x="537000" y="4075561"/>
                  <a:pt x="293747" y="3985312"/>
                  <a:pt x="0" y="4031873"/>
                </a:cubicBezTo>
                <a:cubicBezTo>
                  <a:pt x="-26928" y="3813589"/>
                  <a:pt x="18071" y="3730495"/>
                  <a:pt x="0" y="3576847"/>
                </a:cubicBezTo>
                <a:cubicBezTo>
                  <a:pt x="-18071" y="3423199"/>
                  <a:pt x="23922" y="3205174"/>
                  <a:pt x="0" y="3081503"/>
                </a:cubicBezTo>
                <a:cubicBezTo>
                  <a:pt x="-23922" y="2957832"/>
                  <a:pt x="48902" y="2761459"/>
                  <a:pt x="0" y="2465202"/>
                </a:cubicBezTo>
                <a:cubicBezTo>
                  <a:pt x="-48902" y="2168945"/>
                  <a:pt x="62944" y="2033616"/>
                  <a:pt x="0" y="1808583"/>
                </a:cubicBezTo>
                <a:cubicBezTo>
                  <a:pt x="-62944" y="1583550"/>
                  <a:pt x="44106" y="1398575"/>
                  <a:pt x="0" y="1272920"/>
                </a:cubicBezTo>
                <a:cubicBezTo>
                  <a:pt x="-44106" y="1147265"/>
                  <a:pt x="30884" y="915118"/>
                  <a:pt x="0" y="616301"/>
                </a:cubicBezTo>
                <a:cubicBezTo>
                  <a:pt x="-30884" y="317484"/>
                  <a:pt x="31178" y="22391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 Paper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Data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Measurement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highlight>
                  <a:srgbClr val="C0C0C0"/>
                </a:highlight>
                <a:latin typeface=""/>
              </a:rPr>
              <a:t>Design &amp; Empirical Strategy</a:t>
            </a:r>
            <a:endParaRPr lang="en-US" sz="2400" dirty="0">
              <a:highlight>
                <a:srgbClr val="C0C0C0"/>
              </a:highlight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highlight>
                  <a:srgbClr val="C0C0C0"/>
                </a:highlight>
                <a:latin typeface=""/>
              </a:rPr>
              <a:t>Results</a:t>
            </a:r>
            <a:endParaRPr lang="en-US" sz="2400" dirty="0">
              <a:highlight>
                <a:srgbClr val="C0C0C0"/>
              </a:highlight>
              <a:latin typeface=""/>
            </a:endParaRP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Conclusions &amp; Issues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highlight>
                  <a:srgbClr val="C0C0C0"/>
                </a:highlight>
                <a:latin typeface=""/>
              </a:rPr>
              <a:t>Threats to Identification</a:t>
            </a:r>
            <a:endParaRPr lang="en-US" sz="2400" dirty="0">
              <a:highlight>
                <a:srgbClr val="C0C0C0"/>
              </a:highlight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Generalizability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Further Research</a:t>
            </a:r>
            <a:endParaRPr lang="en-US" sz="24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59759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7347301" cy="707886"/>
          </a:xfrm>
          <a:custGeom>
            <a:avLst/>
            <a:gdLst>
              <a:gd name="connsiteX0" fmla="*/ 0 w 7347301"/>
              <a:gd name="connsiteY0" fmla="*/ 0 h 707886"/>
              <a:gd name="connsiteX1" fmla="*/ 491704 w 7347301"/>
              <a:gd name="connsiteY1" fmla="*/ 0 h 707886"/>
              <a:gd name="connsiteX2" fmla="*/ 836462 w 7347301"/>
              <a:gd name="connsiteY2" fmla="*/ 0 h 707886"/>
              <a:gd name="connsiteX3" fmla="*/ 1548585 w 7347301"/>
              <a:gd name="connsiteY3" fmla="*/ 0 h 707886"/>
              <a:gd name="connsiteX4" fmla="*/ 2040289 w 7347301"/>
              <a:gd name="connsiteY4" fmla="*/ 0 h 707886"/>
              <a:gd name="connsiteX5" fmla="*/ 2531993 w 7347301"/>
              <a:gd name="connsiteY5" fmla="*/ 0 h 707886"/>
              <a:gd name="connsiteX6" fmla="*/ 3244116 w 7347301"/>
              <a:gd name="connsiteY6" fmla="*/ 0 h 707886"/>
              <a:gd name="connsiteX7" fmla="*/ 3662347 w 7347301"/>
              <a:gd name="connsiteY7" fmla="*/ 0 h 707886"/>
              <a:gd name="connsiteX8" fmla="*/ 4374470 w 7347301"/>
              <a:gd name="connsiteY8" fmla="*/ 0 h 707886"/>
              <a:gd name="connsiteX9" fmla="*/ 5086593 w 7347301"/>
              <a:gd name="connsiteY9" fmla="*/ 0 h 707886"/>
              <a:gd name="connsiteX10" fmla="*/ 5651770 w 7347301"/>
              <a:gd name="connsiteY10" fmla="*/ 0 h 707886"/>
              <a:gd name="connsiteX11" fmla="*/ 6363893 w 7347301"/>
              <a:gd name="connsiteY11" fmla="*/ 0 h 707886"/>
              <a:gd name="connsiteX12" fmla="*/ 6855597 w 7347301"/>
              <a:gd name="connsiteY12" fmla="*/ 0 h 707886"/>
              <a:gd name="connsiteX13" fmla="*/ 7347301 w 7347301"/>
              <a:gd name="connsiteY13" fmla="*/ 0 h 707886"/>
              <a:gd name="connsiteX14" fmla="*/ 7347301 w 7347301"/>
              <a:gd name="connsiteY14" fmla="*/ 361022 h 707886"/>
              <a:gd name="connsiteX15" fmla="*/ 7347301 w 7347301"/>
              <a:gd name="connsiteY15" fmla="*/ 707886 h 707886"/>
              <a:gd name="connsiteX16" fmla="*/ 6782124 w 7347301"/>
              <a:gd name="connsiteY16" fmla="*/ 707886 h 707886"/>
              <a:gd name="connsiteX17" fmla="*/ 6070001 w 7347301"/>
              <a:gd name="connsiteY17" fmla="*/ 707886 h 707886"/>
              <a:gd name="connsiteX18" fmla="*/ 5504824 w 7347301"/>
              <a:gd name="connsiteY18" fmla="*/ 707886 h 707886"/>
              <a:gd name="connsiteX19" fmla="*/ 5160066 w 7347301"/>
              <a:gd name="connsiteY19" fmla="*/ 707886 h 707886"/>
              <a:gd name="connsiteX20" fmla="*/ 4741835 w 7347301"/>
              <a:gd name="connsiteY20" fmla="*/ 707886 h 707886"/>
              <a:gd name="connsiteX21" fmla="*/ 4029712 w 7347301"/>
              <a:gd name="connsiteY21" fmla="*/ 707886 h 707886"/>
              <a:gd name="connsiteX22" fmla="*/ 3464535 w 7347301"/>
              <a:gd name="connsiteY22" fmla="*/ 707886 h 707886"/>
              <a:gd name="connsiteX23" fmla="*/ 3046304 w 7347301"/>
              <a:gd name="connsiteY23" fmla="*/ 707886 h 707886"/>
              <a:gd name="connsiteX24" fmla="*/ 2481127 w 7347301"/>
              <a:gd name="connsiteY24" fmla="*/ 707886 h 707886"/>
              <a:gd name="connsiteX25" fmla="*/ 2136369 w 7347301"/>
              <a:gd name="connsiteY25" fmla="*/ 707886 h 707886"/>
              <a:gd name="connsiteX26" fmla="*/ 1791611 w 7347301"/>
              <a:gd name="connsiteY26" fmla="*/ 707886 h 707886"/>
              <a:gd name="connsiteX27" fmla="*/ 1226434 w 7347301"/>
              <a:gd name="connsiteY27" fmla="*/ 707886 h 707886"/>
              <a:gd name="connsiteX28" fmla="*/ 808203 w 7347301"/>
              <a:gd name="connsiteY28" fmla="*/ 707886 h 707886"/>
              <a:gd name="connsiteX29" fmla="*/ 0 w 7347301"/>
              <a:gd name="connsiteY29" fmla="*/ 707886 h 707886"/>
              <a:gd name="connsiteX30" fmla="*/ 0 w 7347301"/>
              <a:gd name="connsiteY30" fmla="*/ 368101 h 707886"/>
              <a:gd name="connsiteX31" fmla="*/ 0 w 7347301"/>
              <a:gd name="connsiteY31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7347301" h="707886" extrusionOk="0">
                <a:moveTo>
                  <a:pt x="0" y="0"/>
                </a:moveTo>
                <a:cubicBezTo>
                  <a:pt x="188798" y="-19100"/>
                  <a:pt x="383030" y="48024"/>
                  <a:pt x="491704" y="0"/>
                </a:cubicBezTo>
                <a:cubicBezTo>
                  <a:pt x="600378" y="-48024"/>
                  <a:pt x="728931" y="3335"/>
                  <a:pt x="836462" y="0"/>
                </a:cubicBezTo>
                <a:cubicBezTo>
                  <a:pt x="943993" y="-3335"/>
                  <a:pt x="1406008" y="13716"/>
                  <a:pt x="1548585" y="0"/>
                </a:cubicBezTo>
                <a:cubicBezTo>
                  <a:pt x="1691162" y="-13716"/>
                  <a:pt x="1888708" y="10002"/>
                  <a:pt x="2040289" y="0"/>
                </a:cubicBezTo>
                <a:cubicBezTo>
                  <a:pt x="2191870" y="-10002"/>
                  <a:pt x="2289188" y="30774"/>
                  <a:pt x="2531993" y="0"/>
                </a:cubicBezTo>
                <a:cubicBezTo>
                  <a:pt x="2774798" y="-30774"/>
                  <a:pt x="2981606" y="46023"/>
                  <a:pt x="3244116" y="0"/>
                </a:cubicBezTo>
                <a:cubicBezTo>
                  <a:pt x="3506626" y="-46023"/>
                  <a:pt x="3488773" y="23675"/>
                  <a:pt x="3662347" y="0"/>
                </a:cubicBezTo>
                <a:cubicBezTo>
                  <a:pt x="3835921" y="-23675"/>
                  <a:pt x="4059958" y="19956"/>
                  <a:pt x="4374470" y="0"/>
                </a:cubicBezTo>
                <a:cubicBezTo>
                  <a:pt x="4688982" y="-19956"/>
                  <a:pt x="4907526" y="47055"/>
                  <a:pt x="5086593" y="0"/>
                </a:cubicBezTo>
                <a:cubicBezTo>
                  <a:pt x="5265660" y="-47055"/>
                  <a:pt x="5519221" y="3854"/>
                  <a:pt x="5651770" y="0"/>
                </a:cubicBezTo>
                <a:cubicBezTo>
                  <a:pt x="5784319" y="-3854"/>
                  <a:pt x="6020801" y="3402"/>
                  <a:pt x="6363893" y="0"/>
                </a:cubicBezTo>
                <a:cubicBezTo>
                  <a:pt x="6706985" y="-3402"/>
                  <a:pt x="6693135" y="11157"/>
                  <a:pt x="6855597" y="0"/>
                </a:cubicBezTo>
                <a:cubicBezTo>
                  <a:pt x="7018059" y="-11157"/>
                  <a:pt x="7236673" y="44714"/>
                  <a:pt x="7347301" y="0"/>
                </a:cubicBezTo>
                <a:cubicBezTo>
                  <a:pt x="7366878" y="102742"/>
                  <a:pt x="7334070" y="276083"/>
                  <a:pt x="7347301" y="361022"/>
                </a:cubicBezTo>
                <a:cubicBezTo>
                  <a:pt x="7360532" y="445961"/>
                  <a:pt x="7330372" y="599201"/>
                  <a:pt x="7347301" y="707886"/>
                </a:cubicBezTo>
                <a:cubicBezTo>
                  <a:pt x="7219262" y="710489"/>
                  <a:pt x="6991192" y="694717"/>
                  <a:pt x="6782124" y="707886"/>
                </a:cubicBezTo>
                <a:cubicBezTo>
                  <a:pt x="6573056" y="721055"/>
                  <a:pt x="6231187" y="677936"/>
                  <a:pt x="6070001" y="707886"/>
                </a:cubicBezTo>
                <a:cubicBezTo>
                  <a:pt x="5908815" y="737836"/>
                  <a:pt x="5706137" y="642995"/>
                  <a:pt x="5504824" y="707886"/>
                </a:cubicBezTo>
                <a:cubicBezTo>
                  <a:pt x="5303511" y="772777"/>
                  <a:pt x="5241609" y="691155"/>
                  <a:pt x="5160066" y="707886"/>
                </a:cubicBezTo>
                <a:cubicBezTo>
                  <a:pt x="5078523" y="724617"/>
                  <a:pt x="4917891" y="691688"/>
                  <a:pt x="4741835" y="707886"/>
                </a:cubicBezTo>
                <a:cubicBezTo>
                  <a:pt x="4565779" y="724084"/>
                  <a:pt x="4305223" y="680826"/>
                  <a:pt x="4029712" y="707886"/>
                </a:cubicBezTo>
                <a:cubicBezTo>
                  <a:pt x="3754201" y="734946"/>
                  <a:pt x="3678896" y="653038"/>
                  <a:pt x="3464535" y="707886"/>
                </a:cubicBezTo>
                <a:cubicBezTo>
                  <a:pt x="3250174" y="762734"/>
                  <a:pt x="3138571" y="674751"/>
                  <a:pt x="3046304" y="707886"/>
                </a:cubicBezTo>
                <a:cubicBezTo>
                  <a:pt x="2954037" y="741021"/>
                  <a:pt x="2621895" y="698265"/>
                  <a:pt x="2481127" y="707886"/>
                </a:cubicBezTo>
                <a:cubicBezTo>
                  <a:pt x="2340359" y="717507"/>
                  <a:pt x="2229450" y="704494"/>
                  <a:pt x="2136369" y="707886"/>
                </a:cubicBezTo>
                <a:cubicBezTo>
                  <a:pt x="2043288" y="711278"/>
                  <a:pt x="1875193" y="699190"/>
                  <a:pt x="1791611" y="707886"/>
                </a:cubicBezTo>
                <a:cubicBezTo>
                  <a:pt x="1708029" y="716582"/>
                  <a:pt x="1389582" y="685529"/>
                  <a:pt x="1226434" y="707886"/>
                </a:cubicBezTo>
                <a:cubicBezTo>
                  <a:pt x="1063286" y="730243"/>
                  <a:pt x="902001" y="695842"/>
                  <a:pt x="808203" y="707886"/>
                </a:cubicBezTo>
                <a:cubicBezTo>
                  <a:pt x="714405" y="719930"/>
                  <a:pt x="164274" y="697578"/>
                  <a:pt x="0" y="707886"/>
                </a:cubicBezTo>
                <a:cubicBezTo>
                  <a:pt x="-35093" y="613484"/>
                  <a:pt x="11833" y="450171"/>
                  <a:pt x="0" y="368101"/>
                </a:cubicBezTo>
                <a:cubicBezTo>
                  <a:pt x="-11833" y="286031"/>
                  <a:pt x="20136" y="14354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1 Trolls as a Cyber Weapon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383534" y="1069994"/>
            <a:ext cx="6615781" cy="4721292"/>
          </a:xfrm>
          <a:custGeom>
            <a:avLst/>
            <a:gdLst>
              <a:gd name="connsiteX0" fmla="*/ 0 w 6615781"/>
              <a:gd name="connsiteY0" fmla="*/ 0 h 4721292"/>
              <a:gd name="connsiteX1" fmla="*/ 485157 w 6615781"/>
              <a:gd name="connsiteY1" fmla="*/ 0 h 4721292"/>
              <a:gd name="connsiteX2" fmla="*/ 837999 w 6615781"/>
              <a:gd name="connsiteY2" fmla="*/ 0 h 4721292"/>
              <a:gd name="connsiteX3" fmla="*/ 1521630 w 6615781"/>
              <a:gd name="connsiteY3" fmla="*/ 0 h 4721292"/>
              <a:gd name="connsiteX4" fmla="*/ 2006787 w 6615781"/>
              <a:gd name="connsiteY4" fmla="*/ 0 h 4721292"/>
              <a:gd name="connsiteX5" fmla="*/ 2491944 w 6615781"/>
              <a:gd name="connsiteY5" fmla="*/ 0 h 4721292"/>
              <a:gd name="connsiteX6" fmla="*/ 3175575 w 6615781"/>
              <a:gd name="connsiteY6" fmla="*/ 0 h 4721292"/>
              <a:gd name="connsiteX7" fmla="*/ 3594574 w 6615781"/>
              <a:gd name="connsiteY7" fmla="*/ 0 h 4721292"/>
              <a:gd name="connsiteX8" fmla="*/ 4278205 w 6615781"/>
              <a:gd name="connsiteY8" fmla="*/ 0 h 4721292"/>
              <a:gd name="connsiteX9" fmla="*/ 4961836 w 6615781"/>
              <a:gd name="connsiteY9" fmla="*/ 0 h 4721292"/>
              <a:gd name="connsiteX10" fmla="*/ 5513151 w 6615781"/>
              <a:gd name="connsiteY10" fmla="*/ 0 h 4721292"/>
              <a:gd name="connsiteX11" fmla="*/ 6615781 w 6615781"/>
              <a:gd name="connsiteY11" fmla="*/ 0 h 4721292"/>
              <a:gd name="connsiteX12" fmla="*/ 6615781 w 6615781"/>
              <a:gd name="connsiteY12" fmla="*/ 542949 h 4721292"/>
              <a:gd name="connsiteX13" fmla="*/ 6615781 w 6615781"/>
              <a:gd name="connsiteY13" fmla="*/ 991471 h 4721292"/>
              <a:gd name="connsiteX14" fmla="*/ 6615781 w 6615781"/>
              <a:gd name="connsiteY14" fmla="*/ 1581633 h 4721292"/>
              <a:gd name="connsiteX15" fmla="*/ 6615781 w 6615781"/>
              <a:gd name="connsiteY15" fmla="*/ 2171794 h 4721292"/>
              <a:gd name="connsiteX16" fmla="*/ 6615781 w 6615781"/>
              <a:gd name="connsiteY16" fmla="*/ 2761956 h 4721292"/>
              <a:gd name="connsiteX17" fmla="*/ 6615781 w 6615781"/>
              <a:gd name="connsiteY17" fmla="*/ 3399330 h 4721292"/>
              <a:gd name="connsiteX18" fmla="*/ 6615781 w 6615781"/>
              <a:gd name="connsiteY18" fmla="*/ 4036705 h 4721292"/>
              <a:gd name="connsiteX19" fmla="*/ 6615781 w 6615781"/>
              <a:gd name="connsiteY19" fmla="*/ 4721292 h 4721292"/>
              <a:gd name="connsiteX20" fmla="*/ 6262939 w 6615781"/>
              <a:gd name="connsiteY20" fmla="*/ 4721292 h 4721292"/>
              <a:gd name="connsiteX21" fmla="*/ 5579309 w 6615781"/>
              <a:gd name="connsiteY21" fmla="*/ 4721292 h 4721292"/>
              <a:gd name="connsiteX22" fmla="*/ 5027994 w 6615781"/>
              <a:gd name="connsiteY22" fmla="*/ 4721292 h 4721292"/>
              <a:gd name="connsiteX23" fmla="*/ 4608994 w 6615781"/>
              <a:gd name="connsiteY23" fmla="*/ 4721292 h 4721292"/>
              <a:gd name="connsiteX24" fmla="*/ 4057679 w 6615781"/>
              <a:gd name="connsiteY24" fmla="*/ 4721292 h 4721292"/>
              <a:gd name="connsiteX25" fmla="*/ 3704837 w 6615781"/>
              <a:gd name="connsiteY25" fmla="*/ 4721292 h 4721292"/>
              <a:gd name="connsiteX26" fmla="*/ 3351996 w 6615781"/>
              <a:gd name="connsiteY26" fmla="*/ 4721292 h 4721292"/>
              <a:gd name="connsiteX27" fmla="*/ 2800681 w 6615781"/>
              <a:gd name="connsiteY27" fmla="*/ 4721292 h 4721292"/>
              <a:gd name="connsiteX28" fmla="*/ 2381681 w 6615781"/>
              <a:gd name="connsiteY28" fmla="*/ 4721292 h 4721292"/>
              <a:gd name="connsiteX29" fmla="*/ 1764208 w 6615781"/>
              <a:gd name="connsiteY29" fmla="*/ 4721292 h 4721292"/>
              <a:gd name="connsiteX30" fmla="*/ 1345209 w 6615781"/>
              <a:gd name="connsiteY30" fmla="*/ 4721292 h 4721292"/>
              <a:gd name="connsiteX31" fmla="*/ 727736 w 6615781"/>
              <a:gd name="connsiteY31" fmla="*/ 4721292 h 4721292"/>
              <a:gd name="connsiteX32" fmla="*/ 0 w 6615781"/>
              <a:gd name="connsiteY32" fmla="*/ 4721292 h 4721292"/>
              <a:gd name="connsiteX33" fmla="*/ 0 w 6615781"/>
              <a:gd name="connsiteY33" fmla="*/ 4083918 h 4721292"/>
              <a:gd name="connsiteX34" fmla="*/ 0 w 6615781"/>
              <a:gd name="connsiteY34" fmla="*/ 3446543 h 4721292"/>
              <a:gd name="connsiteX35" fmla="*/ 0 w 6615781"/>
              <a:gd name="connsiteY35" fmla="*/ 2761956 h 4721292"/>
              <a:gd name="connsiteX36" fmla="*/ 0 w 6615781"/>
              <a:gd name="connsiteY36" fmla="*/ 2219007 h 4721292"/>
              <a:gd name="connsiteX37" fmla="*/ 0 w 6615781"/>
              <a:gd name="connsiteY37" fmla="*/ 1534420 h 4721292"/>
              <a:gd name="connsiteX38" fmla="*/ 0 w 6615781"/>
              <a:gd name="connsiteY38" fmla="*/ 1038684 h 4721292"/>
              <a:gd name="connsiteX39" fmla="*/ 0 w 6615781"/>
              <a:gd name="connsiteY39" fmla="*/ 590162 h 4721292"/>
              <a:gd name="connsiteX40" fmla="*/ 0 w 6615781"/>
              <a:gd name="connsiteY40" fmla="*/ 0 h 4721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615781" h="4721292" extrusionOk="0">
                <a:moveTo>
                  <a:pt x="0" y="0"/>
                </a:moveTo>
                <a:cubicBezTo>
                  <a:pt x="207363" y="-5787"/>
                  <a:pt x="384815" y="43103"/>
                  <a:pt x="485157" y="0"/>
                </a:cubicBezTo>
                <a:cubicBezTo>
                  <a:pt x="585499" y="-43103"/>
                  <a:pt x="723964" y="30110"/>
                  <a:pt x="837999" y="0"/>
                </a:cubicBezTo>
                <a:cubicBezTo>
                  <a:pt x="952034" y="-30110"/>
                  <a:pt x="1306306" y="76220"/>
                  <a:pt x="1521630" y="0"/>
                </a:cubicBezTo>
                <a:cubicBezTo>
                  <a:pt x="1736954" y="-76220"/>
                  <a:pt x="1906299" y="35765"/>
                  <a:pt x="2006787" y="0"/>
                </a:cubicBezTo>
                <a:cubicBezTo>
                  <a:pt x="2107275" y="-35765"/>
                  <a:pt x="2315868" y="37177"/>
                  <a:pt x="2491944" y="0"/>
                </a:cubicBezTo>
                <a:cubicBezTo>
                  <a:pt x="2668020" y="-37177"/>
                  <a:pt x="2901135" y="28487"/>
                  <a:pt x="3175575" y="0"/>
                </a:cubicBezTo>
                <a:cubicBezTo>
                  <a:pt x="3450015" y="-28487"/>
                  <a:pt x="3393485" y="1426"/>
                  <a:pt x="3594574" y="0"/>
                </a:cubicBezTo>
                <a:cubicBezTo>
                  <a:pt x="3795663" y="-1426"/>
                  <a:pt x="3964013" y="34014"/>
                  <a:pt x="4278205" y="0"/>
                </a:cubicBezTo>
                <a:cubicBezTo>
                  <a:pt x="4592397" y="-34014"/>
                  <a:pt x="4716381" y="7727"/>
                  <a:pt x="4961836" y="0"/>
                </a:cubicBezTo>
                <a:cubicBezTo>
                  <a:pt x="5207291" y="-7727"/>
                  <a:pt x="5336991" y="65783"/>
                  <a:pt x="5513151" y="0"/>
                </a:cubicBezTo>
                <a:cubicBezTo>
                  <a:pt x="5689311" y="-65783"/>
                  <a:pt x="6178709" y="84668"/>
                  <a:pt x="6615781" y="0"/>
                </a:cubicBezTo>
                <a:cubicBezTo>
                  <a:pt x="6646197" y="235378"/>
                  <a:pt x="6604338" y="316107"/>
                  <a:pt x="6615781" y="542949"/>
                </a:cubicBezTo>
                <a:cubicBezTo>
                  <a:pt x="6627224" y="769791"/>
                  <a:pt x="6596409" y="782791"/>
                  <a:pt x="6615781" y="991471"/>
                </a:cubicBezTo>
                <a:cubicBezTo>
                  <a:pt x="6635153" y="1200151"/>
                  <a:pt x="6601631" y="1456018"/>
                  <a:pt x="6615781" y="1581633"/>
                </a:cubicBezTo>
                <a:cubicBezTo>
                  <a:pt x="6629931" y="1707248"/>
                  <a:pt x="6593234" y="2001426"/>
                  <a:pt x="6615781" y="2171794"/>
                </a:cubicBezTo>
                <a:cubicBezTo>
                  <a:pt x="6638328" y="2342162"/>
                  <a:pt x="6592937" y="2512449"/>
                  <a:pt x="6615781" y="2761956"/>
                </a:cubicBezTo>
                <a:cubicBezTo>
                  <a:pt x="6638625" y="3011463"/>
                  <a:pt x="6580069" y="3122562"/>
                  <a:pt x="6615781" y="3399330"/>
                </a:cubicBezTo>
                <a:cubicBezTo>
                  <a:pt x="6651493" y="3676098"/>
                  <a:pt x="6584542" y="3871256"/>
                  <a:pt x="6615781" y="4036705"/>
                </a:cubicBezTo>
                <a:cubicBezTo>
                  <a:pt x="6647020" y="4202155"/>
                  <a:pt x="6614395" y="4515282"/>
                  <a:pt x="6615781" y="4721292"/>
                </a:cubicBezTo>
                <a:cubicBezTo>
                  <a:pt x="6463938" y="4745455"/>
                  <a:pt x="6341273" y="4698707"/>
                  <a:pt x="6262939" y="4721292"/>
                </a:cubicBezTo>
                <a:cubicBezTo>
                  <a:pt x="6184605" y="4743877"/>
                  <a:pt x="5874568" y="4720349"/>
                  <a:pt x="5579309" y="4721292"/>
                </a:cubicBezTo>
                <a:cubicBezTo>
                  <a:pt x="5284050" y="4722235"/>
                  <a:pt x="5247972" y="4687800"/>
                  <a:pt x="5027994" y="4721292"/>
                </a:cubicBezTo>
                <a:cubicBezTo>
                  <a:pt x="4808017" y="4754784"/>
                  <a:pt x="4729135" y="4701099"/>
                  <a:pt x="4608994" y="4721292"/>
                </a:cubicBezTo>
                <a:cubicBezTo>
                  <a:pt x="4488853" y="4741485"/>
                  <a:pt x="4193772" y="4694725"/>
                  <a:pt x="4057679" y="4721292"/>
                </a:cubicBezTo>
                <a:cubicBezTo>
                  <a:pt x="3921586" y="4747859"/>
                  <a:pt x="3857445" y="4685851"/>
                  <a:pt x="3704837" y="4721292"/>
                </a:cubicBezTo>
                <a:cubicBezTo>
                  <a:pt x="3552229" y="4756733"/>
                  <a:pt x="3483663" y="4702509"/>
                  <a:pt x="3351996" y="4721292"/>
                </a:cubicBezTo>
                <a:cubicBezTo>
                  <a:pt x="3220329" y="4740075"/>
                  <a:pt x="3050131" y="4669962"/>
                  <a:pt x="2800681" y="4721292"/>
                </a:cubicBezTo>
                <a:cubicBezTo>
                  <a:pt x="2551232" y="4772622"/>
                  <a:pt x="2590775" y="4707143"/>
                  <a:pt x="2381681" y="4721292"/>
                </a:cubicBezTo>
                <a:cubicBezTo>
                  <a:pt x="2172587" y="4735441"/>
                  <a:pt x="2011089" y="4656445"/>
                  <a:pt x="1764208" y="4721292"/>
                </a:cubicBezTo>
                <a:cubicBezTo>
                  <a:pt x="1517327" y="4786139"/>
                  <a:pt x="1464601" y="4671523"/>
                  <a:pt x="1345209" y="4721292"/>
                </a:cubicBezTo>
                <a:cubicBezTo>
                  <a:pt x="1225817" y="4771061"/>
                  <a:pt x="973195" y="4659645"/>
                  <a:pt x="727736" y="4721292"/>
                </a:cubicBezTo>
                <a:cubicBezTo>
                  <a:pt x="482277" y="4782939"/>
                  <a:pt x="342952" y="4646698"/>
                  <a:pt x="0" y="4721292"/>
                </a:cubicBezTo>
                <a:cubicBezTo>
                  <a:pt x="-40193" y="4556626"/>
                  <a:pt x="42056" y="4222458"/>
                  <a:pt x="0" y="4083918"/>
                </a:cubicBezTo>
                <a:cubicBezTo>
                  <a:pt x="-42056" y="3945378"/>
                  <a:pt x="72774" y="3624833"/>
                  <a:pt x="0" y="3446543"/>
                </a:cubicBezTo>
                <a:cubicBezTo>
                  <a:pt x="-72774" y="3268253"/>
                  <a:pt x="20961" y="3033969"/>
                  <a:pt x="0" y="2761956"/>
                </a:cubicBezTo>
                <a:cubicBezTo>
                  <a:pt x="-20961" y="2489943"/>
                  <a:pt x="24882" y="2335658"/>
                  <a:pt x="0" y="2219007"/>
                </a:cubicBezTo>
                <a:cubicBezTo>
                  <a:pt x="-24882" y="2102356"/>
                  <a:pt x="57007" y="1760548"/>
                  <a:pt x="0" y="1534420"/>
                </a:cubicBezTo>
                <a:cubicBezTo>
                  <a:pt x="-57007" y="1308292"/>
                  <a:pt x="29437" y="1239404"/>
                  <a:pt x="0" y="1038684"/>
                </a:cubicBezTo>
                <a:cubicBezTo>
                  <a:pt x="-29437" y="837964"/>
                  <a:pt x="30123" y="704029"/>
                  <a:pt x="0" y="590162"/>
                </a:cubicBezTo>
                <a:cubicBezTo>
                  <a:pt x="-30123" y="476295"/>
                  <a:pt x="62560" y="23959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Levels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Macro:</a:t>
            </a:r>
            <a:r>
              <a:rPr lang="en-US" sz="2400" dirty="0">
                <a:latin typeface=""/>
              </a:rPr>
              <a:t> Manipulate platform algorithms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Micro:  </a:t>
            </a:r>
            <a:r>
              <a:rPr lang="en-US" sz="2400" dirty="0">
                <a:latin typeface=""/>
              </a:rPr>
              <a:t>Threaten users</a:t>
            </a: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Targets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Content-makers, commentators, readers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Politicians, activists, dissidents, supporters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Easy to Switch Tactics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Flooding, Threats, Distraction, Persuasion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Mix &amp; Match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FEE6F-FE7A-DDCF-90E9-157C6FE75883}"/>
              </a:ext>
            </a:extLst>
          </p:cNvPr>
          <p:cNvSpPr txBox="1"/>
          <p:nvPr/>
        </p:nvSpPr>
        <p:spPr>
          <a:xfrm>
            <a:off x="6567055" y="85109"/>
            <a:ext cx="3751233" cy="892552"/>
          </a:xfrm>
          <a:custGeom>
            <a:avLst/>
            <a:gdLst>
              <a:gd name="connsiteX0" fmla="*/ 0 w 3751233"/>
              <a:gd name="connsiteY0" fmla="*/ 0 h 892552"/>
              <a:gd name="connsiteX1" fmla="*/ 498378 w 3751233"/>
              <a:gd name="connsiteY1" fmla="*/ 0 h 892552"/>
              <a:gd name="connsiteX2" fmla="*/ 921732 w 3751233"/>
              <a:gd name="connsiteY2" fmla="*/ 0 h 892552"/>
              <a:gd name="connsiteX3" fmla="*/ 1532647 w 3751233"/>
              <a:gd name="connsiteY3" fmla="*/ 0 h 892552"/>
              <a:gd name="connsiteX4" fmla="*/ 2031025 w 3751233"/>
              <a:gd name="connsiteY4" fmla="*/ 0 h 892552"/>
              <a:gd name="connsiteX5" fmla="*/ 2529403 w 3751233"/>
              <a:gd name="connsiteY5" fmla="*/ 0 h 892552"/>
              <a:gd name="connsiteX6" fmla="*/ 3140318 w 3751233"/>
              <a:gd name="connsiteY6" fmla="*/ 0 h 892552"/>
              <a:gd name="connsiteX7" fmla="*/ 3751233 w 3751233"/>
              <a:gd name="connsiteY7" fmla="*/ 0 h 892552"/>
              <a:gd name="connsiteX8" fmla="*/ 3751233 w 3751233"/>
              <a:gd name="connsiteY8" fmla="*/ 464127 h 892552"/>
              <a:gd name="connsiteX9" fmla="*/ 3751233 w 3751233"/>
              <a:gd name="connsiteY9" fmla="*/ 892552 h 892552"/>
              <a:gd name="connsiteX10" fmla="*/ 3290367 w 3751233"/>
              <a:gd name="connsiteY10" fmla="*/ 892552 h 892552"/>
              <a:gd name="connsiteX11" fmla="*/ 2754477 w 3751233"/>
              <a:gd name="connsiteY11" fmla="*/ 892552 h 892552"/>
              <a:gd name="connsiteX12" fmla="*/ 2256099 w 3751233"/>
              <a:gd name="connsiteY12" fmla="*/ 892552 h 892552"/>
              <a:gd name="connsiteX13" fmla="*/ 1645184 w 3751233"/>
              <a:gd name="connsiteY13" fmla="*/ 892552 h 892552"/>
              <a:gd name="connsiteX14" fmla="*/ 1034269 w 3751233"/>
              <a:gd name="connsiteY14" fmla="*/ 892552 h 892552"/>
              <a:gd name="connsiteX15" fmla="*/ 573403 w 3751233"/>
              <a:gd name="connsiteY15" fmla="*/ 892552 h 892552"/>
              <a:gd name="connsiteX16" fmla="*/ 0 w 3751233"/>
              <a:gd name="connsiteY16" fmla="*/ 892552 h 892552"/>
              <a:gd name="connsiteX17" fmla="*/ 0 w 3751233"/>
              <a:gd name="connsiteY17" fmla="*/ 428425 h 892552"/>
              <a:gd name="connsiteX18" fmla="*/ 0 w 3751233"/>
              <a:gd name="connsiteY18" fmla="*/ 0 h 89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751233" h="892552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88813" y="117275"/>
                  <a:pt x="3727257" y="369975"/>
                  <a:pt x="3751233" y="464127"/>
                </a:cubicBezTo>
                <a:cubicBezTo>
                  <a:pt x="3775209" y="558279"/>
                  <a:pt x="3729060" y="806648"/>
                  <a:pt x="3751233" y="892552"/>
                </a:cubicBezTo>
                <a:cubicBezTo>
                  <a:pt x="3545033" y="894098"/>
                  <a:pt x="3430645" y="866258"/>
                  <a:pt x="3290367" y="892552"/>
                </a:cubicBezTo>
                <a:cubicBezTo>
                  <a:pt x="3150089" y="918846"/>
                  <a:pt x="2994076" y="837552"/>
                  <a:pt x="2754477" y="892552"/>
                </a:cubicBezTo>
                <a:cubicBezTo>
                  <a:pt x="2514878" y="947552"/>
                  <a:pt x="2477627" y="847755"/>
                  <a:pt x="2256099" y="892552"/>
                </a:cubicBezTo>
                <a:cubicBezTo>
                  <a:pt x="2034571" y="937349"/>
                  <a:pt x="1861850" y="853664"/>
                  <a:pt x="1645184" y="892552"/>
                </a:cubicBezTo>
                <a:cubicBezTo>
                  <a:pt x="1428519" y="931440"/>
                  <a:pt x="1314170" y="842329"/>
                  <a:pt x="1034269" y="892552"/>
                </a:cubicBezTo>
                <a:cubicBezTo>
                  <a:pt x="754368" y="942775"/>
                  <a:pt x="765629" y="861019"/>
                  <a:pt x="573403" y="892552"/>
                </a:cubicBezTo>
                <a:cubicBezTo>
                  <a:pt x="381177" y="924085"/>
                  <a:pt x="122202" y="872584"/>
                  <a:pt x="0" y="892552"/>
                </a:cubicBezTo>
                <a:cubicBezTo>
                  <a:pt x="-32812" y="717054"/>
                  <a:pt x="31323" y="613619"/>
                  <a:pt x="0" y="428425"/>
                </a:cubicBezTo>
                <a:cubicBezTo>
                  <a:pt x="-31323" y="243231"/>
                  <a:pt x="5304" y="19921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600" b="1" dirty="0">
                <a:latin typeface=""/>
              </a:rPr>
              <a:t>Flexibility &amp; </a:t>
            </a:r>
          </a:p>
          <a:p>
            <a:pPr marL="0" indent="0" algn="ctr">
              <a:buNone/>
            </a:pPr>
            <a:r>
              <a:rPr lang="en-US" sz="2600" b="1" dirty="0">
                <a:latin typeface=""/>
              </a:rPr>
              <a:t>Customization</a:t>
            </a:r>
            <a:endParaRPr lang="en-US" sz="26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965785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7347301" cy="707886"/>
          </a:xfrm>
          <a:custGeom>
            <a:avLst/>
            <a:gdLst>
              <a:gd name="connsiteX0" fmla="*/ 0 w 7347301"/>
              <a:gd name="connsiteY0" fmla="*/ 0 h 707886"/>
              <a:gd name="connsiteX1" fmla="*/ 491704 w 7347301"/>
              <a:gd name="connsiteY1" fmla="*/ 0 h 707886"/>
              <a:gd name="connsiteX2" fmla="*/ 836462 w 7347301"/>
              <a:gd name="connsiteY2" fmla="*/ 0 h 707886"/>
              <a:gd name="connsiteX3" fmla="*/ 1548585 w 7347301"/>
              <a:gd name="connsiteY3" fmla="*/ 0 h 707886"/>
              <a:gd name="connsiteX4" fmla="*/ 2040289 w 7347301"/>
              <a:gd name="connsiteY4" fmla="*/ 0 h 707886"/>
              <a:gd name="connsiteX5" fmla="*/ 2531993 w 7347301"/>
              <a:gd name="connsiteY5" fmla="*/ 0 h 707886"/>
              <a:gd name="connsiteX6" fmla="*/ 3244116 w 7347301"/>
              <a:gd name="connsiteY6" fmla="*/ 0 h 707886"/>
              <a:gd name="connsiteX7" fmla="*/ 3662347 w 7347301"/>
              <a:gd name="connsiteY7" fmla="*/ 0 h 707886"/>
              <a:gd name="connsiteX8" fmla="*/ 4374470 w 7347301"/>
              <a:gd name="connsiteY8" fmla="*/ 0 h 707886"/>
              <a:gd name="connsiteX9" fmla="*/ 5086593 w 7347301"/>
              <a:gd name="connsiteY9" fmla="*/ 0 h 707886"/>
              <a:gd name="connsiteX10" fmla="*/ 5651770 w 7347301"/>
              <a:gd name="connsiteY10" fmla="*/ 0 h 707886"/>
              <a:gd name="connsiteX11" fmla="*/ 6363893 w 7347301"/>
              <a:gd name="connsiteY11" fmla="*/ 0 h 707886"/>
              <a:gd name="connsiteX12" fmla="*/ 6855597 w 7347301"/>
              <a:gd name="connsiteY12" fmla="*/ 0 h 707886"/>
              <a:gd name="connsiteX13" fmla="*/ 7347301 w 7347301"/>
              <a:gd name="connsiteY13" fmla="*/ 0 h 707886"/>
              <a:gd name="connsiteX14" fmla="*/ 7347301 w 7347301"/>
              <a:gd name="connsiteY14" fmla="*/ 361022 h 707886"/>
              <a:gd name="connsiteX15" fmla="*/ 7347301 w 7347301"/>
              <a:gd name="connsiteY15" fmla="*/ 707886 h 707886"/>
              <a:gd name="connsiteX16" fmla="*/ 6782124 w 7347301"/>
              <a:gd name="connsiteY16" fmla="*/ 707886 h 707886"/>
              <a:gd name="connsiteX17" fmla="*/ 6070001 w 7347301"/>
              <a:gd name="connsiteY17" fmla="*/ 707886 h 707886"/>
              <a:gd name="connsiteX18" fmla="*/ 5504824 w 7347301"/>
              <a:gd name="connsiteY18" fmla="*/ 707886 h 707886"/>
              <a:gd name="connsiteX19" fmla="*/ 5160066 w 7347301"/>
              <a:gd name="connsiteY19" fmla="*/ 707886 h 707886"/>
              <a:gd name="connsiteX20" fmla="*/ 4741835 w 7347301"/>
              <a:gd name="connsiteY20" fmla="*/ 707886 h 707886"/>
              <a:gd name="connsiteX21" fmla="*/ 4029712 w 7347301"/>
              <a:gd name="connsiteY21" fmla="*/ 707886 h 707886"/>
              <a:gd name="connsiteX22" fmla="*/ 3464535 w 7347301"/>
              <a:gd name="connsiteY22" fmla="*/ 707886 h 707886"/>
              <a:gd name="connsiteX23" fmla="*/ 3046304 w 7347301"/>
              <a:gd name="connsiteY23" fmla="*/ 707886 h 707886"/>
              <a:gd name="connsiteX24" fmla="*/ 2481127 w 7347301"/>
              <a:gd name="connsiteY24" fmla="*/ 707886 h 707886"/>
              <a:gd name="connsiteX25" fmla="*/ 2136369 w 7347301"/>
              <a:gd name="connsiteY25" fmla="*/ 707886 h 707886"/>
              <a:gd name="connsiteX26" fmla="*/ 1791611 w 7347301"/>
              <a:gd name="connsiteY26" fmla="*/ 707886 h 707886"/>
              <a:gd name="connsiteX27" fmla="*/ 1226434 w 7347301"/>
              <a:gd name="connsiteY27" fmla="*/ 707886 h 707886"/>
              <a:gd name="connsiteX28" fmla="*/ 808203 w 7347301"/>
              <a:gd name="connsiteY28" fmla="*/ 707886 h 707886"/>
              <a:gd name="connsiteX29" fmla="*/ 0 w 7347301"/>
              <a:gd name="connsiteY29" fmla="*/ 707886 h 707886"/>
              <a:gd name="connsiteX30" fmla="*/ 0 w 7347301"/>
              <a:gd name="connsiteY30" fmla="*/ 368101 h 707886"/>
              <a:gd name="connsiteX31" fmla="*/ 0 w 7347301"/>
              <a:gd name="connsiteY31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7347301" h="707886" extrusionOk="0">
                <a:moveTo>
                  <a:pt x="0" y="0"/>
                </a:moveTo>
                <a:cubicBezTo>
                  <a:pt x="188798" y="-19100"/>
                  <a:pt x="383030" y="48024"/>
                  <a:pt x="491704" y="0"/>
                </a:cubicBezTo>
                <a:cubicBezTo>
                  <a:pt x="600378" y="-48024"/>
                  <a:pt x="728931" y="3335"/>
                  <a:pt x="836462" y="0"/>
                </a:cubicBezTo>
                <a:cubicBezTo>
                  <a:pt x="943993" y="-3335"/>
                  <a:pt x="1406008" y="13716"/>
                  <a:pt x="1548585" y="0"/>
                </a:cubicBezTo>
                <a:cubicBezTo>
                  <a:pt x="1691162" y="-13716"/>
                  <a:pt x="1888708" y="10002"/>
                  <a:pt x="2040289" y="0"/>
                </a:cubicBezTo>
                <a:cubicBezTo>
                  <a:pt x="2191870" y="-10002"/>
                  <a:pt x="2289188" y="30774"/>
                  <a:pt x="2531993" y="0"/>
                </a:cubicBezTo>
                <a:cubicBezTo>
                  <a:pt x="2774798" y="-30774"/>
                  <a:pt x="2981606" y="46023"/>
                  <a:pt x="3244116" y="0"/>
                </a:cubicBezTo>
                <a:cubicBezTo>
                  <a:pt x="3506626" y="-46023"/>
                  <a:pt x="3488773" y="23675"/>
                  <a:pt x="3662347" y="0"/>
                </a:cubicBezTo>
                <a:cubicBezTo>
                  <a:pt x="3835921" y="-23675"/>
                  <a:pt x="4059958" y="19956"/>
                  <a:pt x="4374470" y="0"/>
                </a:cubicBezTo>
                <a:cubicBezTo>
                  <a:pt x="4688982" y="-19956"/>
                  <a:pt x="4907526" y="47055"/>
                  <a:pt x="5086593" y="0"/>
                </a:cubicBezTo>
                <a:cubicBezTo>
                  <a:pt x="5265660" y="-47055"/>
                  <a:pt x="5519221" y="3854"/>
                  <a:pt x="5651770" y="0"/>
                </a:cubicBezTo>
                <a:cubicBezTo>
                  <a:pt x="5784319" y="-3854"/>
                  <a:pt x="6020801" y="3402"/>
                  <a:pt x="6363893" y="0"/>
                </a:cubicBezTo>
                <a:cubicBezTo>
                  <a:pt x="6706985" y="-3402"/>
                  <a:pt x="6693135" y="11157"/>
                  <a:pt x="6855597" y="0"/>
                </a:cubicBezTo>
                <a:cubicBezTo>
                  <a:pt x="7018059" y="-11157"/>
                  <a:pt x="7236673" y="44714"/>
                  <a:pt x="7347301" y="0"/>
                </a:cubicBezTo>
                <a:cubicBezTo>
                  <a:pt x="7366878" y="102742"/>
                  <a:pt x="7334070" y="276083"/>
                  <a:pt x="7347301" y="361022"/>
                </a:cubicBezTo>
                <a:cubicBezTo>
                  <a:pt x="7360532" y="445961"/>
                  <a:pt x="7330372" y="599201"/>
                  <a:pt x="7347301" y="707886"/>
                </a:cubicBezTo>
                <a:cubicBezTo>
                  <a:pt x="7219262" y="710489"/>
                  <a:pt x="6991192" y="694717"/>
                  <a:pt x="6782124" y="707886"/>
                </a:cubicBezTo>
                <a:cubicBezTo>
                  <a:pt x="6573056" y="721055"/>
                  <a:pt x="6231187" y="677936"/>
                  <a:pt x="6070001" y="707886"/>
                </a:cubicBezTo>
                <a:cubicBezTo>
                  <a:pt x="5908815" y="737836"/>
                  <a:pt x="5706137" y="642995"/>
                  <a:pt x="5504824" y="707886"/>
                </a:cubicBezTo>
                <a:cubicBezTo>
                  <a:pt x="5303511" y="772777"/>
                  <a:pt x="5241609" y="691155"/>
                  <a:pt x="5160066" y="707886"/>
                </a:cubicBezTo>
                <a:cubicBezTo>
                  <a:pt x="5078523" y="724617"/>
                  <a:pt x="4917891" y="691688"/>
                  <a:pt x="4741835" y="707886"/>
                </a:cubicBezTo>
                <a:cubicBezTo>
                  <a:pt x="4565779" y="724084"/>
                  <a:pt x="4305223" y="680826"/>
                  <a:pt x="4029712" y="707886"/>
                </a:cubicBezTo>
                <a:cubicBezTo>
                  <a:pt x="3754201" y="734946"/>
                  <a:pt x="3678896" y="653038"/>
                  <a:pt x="3464535" y="707886"/>
                </a:cubicBezTo>
                <a:cubicBezTo>
                  <a:pt x="3250174" y="762734"/>
                  <a:pt x="3138571" y="674751"/>
                  <a:pt x="3046304" y="707886"/>
                </a:cubicBezTo>
                <a:cubicBezTo>
                  <a:pt x="2954037" y="741021"/>
                  <a:pt x="2621895" y="698265"/>
                  <a:pt x="2481127" y="707886"/>
                </a:cubicBezTo>
                <a:cubicBezTo>
                  <a:pt x="2340359" y="717507"/>
                  <a:pt x="2229450" y="704494"/>
                  <a:pt x="2136369" y="707886"/>
                </a:cubicBezTo>
                <a:cubicBezTo>
                  <a:pt x="2043288" y="711278"/>
                  <a:pt x="1875193" y="699190"/>
                  <a:pt x="1791611" y="707886"/>
                </a:cubicBezTo>
                <a:cubicBezTo>
                  <a:pt x="1708029" y="716582"/>
                  <a:pt x="1389582" y="685529"/>
                  <a:pt x="1226434" y="707886"/>
                </a:cubicBezTo>
                <a:cubicBezTo>
                  <a:pt x="1063286" y="730243"/>
                  <a:pt x="902001" y="695842"/>
                  <a:pt x="808203" y="707886"/>
                </a:cubicBezTo>
                <a:cubicBezTo>
                  <a:pt x="714405" y="719930"/>
                  <a:pt x="164274" y="697578"/>
                  <a:pt x="0" y="707886"/>
                </a:cubicBezTo>
                <a:cubicBezTo>
                  <a:pt x="-35093" y="613484"/>
                  <a:pt x="11833" y="450171"/>
                  <a:pt x="0" y="368101"/>
                </a:cubicBezTo>
                <a:cubicBezTo>
                  <a:pt x="-11833" y="286031"/>
                  <a:pt x="20136" y="143542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1 Trolls as a Cyber Weapon</a:t>
            </a:r>
            <a:endParaRPr lang="en-US" sz="4000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EC8C6-A522-49C0-783C-3B557A8EAF5A}"/>
              </a:ext>
            </a:extLst>
          </p:cNvPr>
          <p:cNvSpPr txBox="1"/>
          <p:nvPr/>
        </p:nvSpPr>
        <p:spPr>
          <a:xfrm>
            <a:off x="383534" y="1069994"/>
            <a:ext cx="6615781" cy="4721292"/>
          </a:xfrm>
          <a:custGeom>
            <a:avLst/>
            <a:gdLst>
              <a:gd name="connsiteX0" fmla="*/ 0 w 6615781"/>
              <a:gd name="connsiteY0" fmla="*/ 0 h 4721292"/>
              <a:gd name="connsiteX1" fmla="*/ 485157 w 6615781"/>
              <a:gd name="connsiteY1" fmla="*/ 0 h 4721292"/>
              <a:gd name="connsiteX2" fmla="*/ 837999 w 6615781"/>
              <a:gd name="connsiteY2" fmla="*/ 0 h 4721292"/>
              <a:gd name="connsiteX3" fmla="*/ 1521630 w 6615781"/>
              <a:gd name="connsiteY3" fmla="*/ 0 h 4721292"/>
              <a:gd name="connsiteX4" fmla="*/ 2006787 w 6615781"/>
              <a:gd name="connsiteY4" fmla="*/ 0 h 4721292"/>
              <a:gd name="connsiteX5" fmla="*/ 2491944 w 6615781"/>
              <a:gd name="connsiteY5" fmla="*/ 0 h 4721292"/>
              <a:gd name="connsiteX6" fmla="*/ 3175575 w 6615781"/>
              <a:gd name="connsiteY6" fmla="*/ 0 h 4721292"/>
              <a:gd name="connsiteX7" fmla="*/ 3594574 w 6615781"/>
              <a:gd name="connsiteY7" fmla="*/ 0 h 4721292"/>
              <a:gd name="connsiteX8" fmla="*/ 4278205 w 6615781"/>
              <a:gd name="connsiteY8" fmla="*/ 0 h 4721292"/>
              <a:gd name="connsiteX9" fmla="*/ 4961836 w 6615781"/>
              <a:gd name="connsiteY9" fmla="*/ 0 h 4721292"/>
              <a:gd name="connsiteX10" fmla="*/ 5513151 w 6615781"/>
              <a:gd name="connsiteY10" fmla="*/ 0 h 4721292"/>
              <a:gd name="connsiteX11" fmla="*/ 6615781 w 6615781"/>
              <a:gd name="connsiteY11" fmla="*/ 0 h 4721292"/>
              <a:gd name="connsiteX12" fmla="*/ 6615781 w 6615781"/>
              <a:gd name="connsiteY12" fmla="*/ 542949 h 4721292"/>
              <a:gd name="connsiteX13" fmla="*/ 6615781 w 6615781"/>
              <a:gd name="connsiteY13" fmla="*/ 991471 h 4721292"/>
              <a:gd name="connsiteX14" fmla="*/ 6615781 w 6615781"/>
              <a:gd name="connsiteY14" fmla="*/ 1581633 h 4721292"/>
              <a:gd name="connsiteX15" fmla="*/ 6615781 w 6615781"/>
              <a:gd name="connsiteY15" fmla="*/ 2171794 h 4721292"/>
              <a:gd name="connsiteX16" fmla="*/ 6615781 w 6615781"/>
              <a:gd name="connsiteY16" fmla="*/ 2761956 h 4721292"/>
              <a:gd name="connsiteX17" fmla="*/ 6615781 w 6615781"/>
              <a:gd name="connsiteY17" fmla="*/ 3399330 h 4721292"/>
              <a:gd name="connsiteX18" fmla="*/ 6615781 w 6615781"/>
              <a:gd name="connsiteY18" fmla="*/ 4036705 h 4721292"/>
              <a:gd name="connsiteX19" fmla="*/ 6615781 w 6615781"/>
              <a:gd name="connsiteY19" fmla="*/ 4721292 h 4721292"/>
              <a:gd name="connsiteX20" fmla="*/ 6262939 w 6615781"/>
              <a:gd name="connsiteY20" fmla="*/ 4721292 h 4721292"/>
              <a:gd name="connsiteX21" fmla="*/ 5579309 w 6615781"/>
              <a:gd name="connsiteY21" fmla="*/ 4721292 h 4721292"/>
              <a:gd name="connsiteX22" fmla="*/ 5027994 w 6615781"/>
              <a:gd name="connsiteY22" fmla="*/ 4721292 h 4721292"/>
              <a:gd name="connsiteX23" fmla="*/ 4608994 w 6615781"/>
              <a:gd name="connsiteY23" fmla="*/ 4721292 h 4721292"/>
              <a:gd name="connsiteX24" fmla="*/ 4057679 w 6615781"/>
              <a:gd name="connsiteY24" fmla="*/ 4721292 h 4721292"/>
              <a:gd name="connsiteX25" fmla="*/ 3704837 w 6615781"/>
              <a:gd name="connsiteY25" fmla="*/ 4721292 h 4721292"/>
              <a:gd name="connsiteX26" fmla="*/ 3351996 w 6615781"/>
              <a:gd name="connsiteY26" fmla="*/ 4721292 h 4721292"/>
              <a:gd name="connsiteX27" fmla="*/ 2800681 w 6615781"/>
              <a:gd name="connsiteY27" fmla="*/ 4721292 h 4721292"/>
              <a:gd name="connsiteX28" fmla="*/ 2381681 w 6615781"/>
              <a:gd name="connsiteY28" fmla="*/ 4721292 h 4721292"/>
              <a:gd name="connsiteX29" fmla="*/ 1764208 w 6615781"/>
              <a:gd name="connsiteY29" fmla="*/ 4721292 h 4721292"/>
              <a:gd name="connsiteX30" fmla="*/ 1345209 w 6615781"/>
              <a:gd name="connsiteY30" fmla="*/ 4721292 h 4721292"/>
              <a:gd name="connsiteX31" fmla="*/ 727736 w 6615781"/>
              <a:gd name="connsiteY31" fmla="*/ 4721292 h 4721292"/>
              <a:gd name="connsiteX32" fmla="*/ 0 w 6615781"/>
              <a:gd name="connsiteY32" fmla="*/ 4721292 h 4721292"/>
              <a:gd name="connsiteX33" fmla="*/ 0 w 6615781"/>
              <a:gd name="connsiteY33" fmla="*/ 4083918 h 4721292"/>
              <a:gd name="connsiteX34" fmla="*/ 0 w 6615781"/>
              <a:gd name="connsiteY34" fmla="*/ 3446543 h 4721292"/>
              <a:gd name="connsiteX35" fmla="*/ 0 w 6615781"/>
              <a:gd name="connsiteY35" fmla="*/ 2761956 h 4721292"/>
              <a:gd name="connsiteX36" fmla="*/ 0 w 6615781"/>
              <a:gd name="connsiteY36" fmla="*/ 2219007 h 4721292"/>
              <a:gd name="connsiteX37" fmla="*/ 0 w 6615781"/>
              <a:gd name="connsiteY37" fmla="*/ 1534420 h 4721292"/>
              <a:gd name="connsiteX38" fmla="*/ 0 w 6615781"/>
              <a:gd name="connsiteY38" fmla="*/ 1038684 h 4721292"/>
              <a:gd name="connsiteX39" fmla="*/ 0 w 6615781"/>
              <a:gd name="connsiteY39" fmla="*/ 590162 h 4721292"/>
              <a:gd name="connsiteX40" fmla="*/ 0 w 6615781"/>
              <a:gd name="connsiteY40" fmla="*/ 0 h 4721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615781" h="4721292" extrusionOk="0">
                <a:moveTo>
                  <a:pt x="0" y="0"/>
                </a:moveTo>
                <a:cubicBezTo>
                  <a:pt x="207363" y="-5787"/>
                  <a:pt x="384815" y="43103"/>
                  <a:pt x="485157" y="0"/>
                </a:cubicBezTo>
                <a:cubicBezTo>
                  <a:pt x="585499" y="-43103"/>
                  <a:pt x="723964" y="30110"/>
                  <a:pt x="837999" y="0"/>
                </a:cubicBezTo>
                <a:cubicBezTo>
                  <a:pt x="952034" y="-30110"/>
                  <a:pt x="1306306" y="76220"/>
                  <a:pt x="1521630" y="0"/>
                </a:cubicBezTo>
                <a:cubicBezTo>
                  <a:pt x="1736954" y="-76220"/>
                  <a:pt x="1906299" y="35765"/>
                  <a:pt x="2006787" y="0"/>
                </a:cubicBezTo>
                <a:cubicBezTo>
                  <a:pt x="2107275" y="-35765"/>
                  <a:pt x="2315868" y="37177"/>
                  <a:pt x="2491944" y="0"/>
                </a:cubicBezTo>
                <a:cubicBezTo>
                  <a:pt x="2668020" y="-37177"/>
                  <a:pt x="2901135" y="28487"/>
                  <a:pt x="3175575" y="0"/>
                </a:cubicBezTo>
                <a:cubicBezTo>
                  <a:pt x="3450015" y="-28487"/>
                  <a:pt x="3393485" y="1426"/>
                  <a:pt x="3594574" y="0"/>
                </a:cubicBezTo>
                <a:cubicBezTo>
                  <a:pt x="3795663" y="-1426"/>
                  <a:pt x="3964013" y="34014"/>
                  <a:pt x="4278205" y="0"/>
                </a:cubicBezTo>
                <a:cubicBezTo>
                  <a:pt x="4592397" y="-34014"/>
                  <a:pt x="4716381" y="7727"/>
                  <a:pt x="4961836" y="0"/>
                </a:cubicBezTo>
                <a:cubicBezTo>
                  <a:pt x="5207291" y="-7727"/>
                  <a:pt x="5336991" y="65783"/>
                  <a:pt x="5513151" y="0"/>
                </a:cubicBezTo>
                <a:cubicBezTo>
                  <a:pt x="5689311" y="-65783"/>
                  <a:pt x="6178709" y="84668"/>
                  <a:pt x="6615781" y="0"/>
                </a:cubicBezTo>
                <a:cubicBezTo>
                  <a:pt x="6646197" y="235378"/>
                  <a:pt x="6604338" y="316107"/>
                  <a:pt x="6615781" y="542949"/>
                </a:cubicBezTo>
                <a:cubicBezTo>
                  <a:pt x="6627224" y="769791"/>
                  <a:pt x="6596409" y="782791"/>
                  <a:pt x="6615781" y="991471"/>
                </a:cubicBezTo>
                <a:cubicBezTo>
                  <a:pt x="6635153" y="1200151"/>
                  <a:pt x="6601631" y="1456018"/>
                  <a:pt x="6615781" y="1581633"/>
                </a:cubicBezTo>
                <a:cubicBezTo>
                  <a:pt x="6629931" y="1707248"/>
                  <a:pt x="6593234" y="2001426"/>
                  <a:pt x="6615781" y="2171794"/>
                </a:cubicBezTo>
                <a:cubicBezTo>
                  <a:pt x="6638328" y="2342162"/>
                  <a:pt x="6592937" y="2512449"/>
                  <a:pt x="6615781" y="2761956"/>
                </a:cubicBezTo>
                <a:cubicBezTo>
                  <a:pt x="6638625" y="3011463"/>
                  <a:pt x="6580069" y="3122562"/>
                  <a:pt x="6615781" y="3399330"/>
                </a:cubicBezTo>
                <a:cubicBezTo>
                  <a:pt x="6651493" y="3676098"/>
                  <a:pt x="6584542" y="3871256"/>
                  <a:pt x="6615781" y="4036705"/>
                </a:cubicBezTo>
                <a:cubicBezTo>
                  <a:pt x="6647020" y="4202155"/>
                  <a:pt x="6614395" y="4515282"/>
                  <a:pt x="6615781" y="4721292"/>
                </a:cubicBezTo>
                <a:cubicBezTo>
                  <a:pt x="6463938" y="4745455"/>
                  <a:pt x="6341273" y="4698707"/>
                  <a:pt x="6262939" y="4721292"/>
                </a:cubicBezTo>
                <a:cubicBezTo>
                  <a:pt x="6184605" y="4743877"/>
                  <a:pt x="5874568" y="4720349"/>
                  <a:pt x="5579309" y="4721292"/>
                </a:cubicBezTo>
                <a:cubicBezTo>
                  <a:pt x="5284050" y="4722235"/>
                  <a:pt x="5247972" y="4687800"/>
                  <a:pt x="5027994" y="4721292"/>
                </a:cubicBezTo>
                <a:cubicBezTo>
                  <a:pt x="4808017" y="4754784"/>
                  <a:pt x="4729135" y="4701099"/>
                  <a:pt x="4608994" y="4721292"/>
                </a:cubicBezTo>
                <a:cubicBezTo>
                  <a:pt x="4488853" y="4741485"/>
                  <a:pt x="4193772" y="4694725"/>
                  <a:pt x="4057679" y="4721292"/>
                </a:cubicBezTo>
                <a:cubicBezTo>
                  <a:pt x="3921586" y="4747859"/>
                  <a:pt x="3857445" y="4685851"/>
                  <a:pt x="3704837" y="4721292"/>
                </a:cubicBezTo>
                <a:cubicBezTo>
                  <a:pt x="3552229" y="4756733"/>
                  <a:pt x="3483663" y="4702509"/>
                  <a:pt x="3351996" y="4721292"/>
                </a:cubicBezTo>
                <a:cubicBezTo>
                  <a:pt x="3220329" y="4740075"/>
                  <a:pt x="3050131" y="4669962"/>
                  <a:pt x="2800681" y="4721292"/>
                </a:cubicBezTo>
                <a:cubicBezTo>
                  <a:pt x="2551232" y="4772622"/>
                  <a:pt x="2590775" y="4707143"/>
                  <a:pt x="2381681" y="4721292"/>
                </a:cubicBezTo>
                <a:cubicBezTo>
                  <a:pt x="2172587" y="4735441"/>
                  <a:pt x="2011089" y="4656445"/>
                  <a:pt x="1764208" y="4721292"/>
                </a:cubicBezTo>
                <a:cubicBezTo>
                  <a:pt x="1517327" y="4786139"/>
                  <a:pt x="1464601" y="4671523"/>
                  <a:pt x="1345209" y="4721292"/>
                </a:cubicBezTo>
                <a:cubicBezTo>
                  <a:pt x="1225817" y="4771061"/>
                  <a:pt x="973195" y="4659645"/>
                  <a:pt x="727736" y="4721292"/>
                </a:cubicBezTo>
                <a:cubicBezTo>
                  <a:pt x="482277" y="4782939"/>
                  <a:pt x="342952" y="4646698"/>
                  <a:pt x="0" y="4721292"/>
                </a:cubicBezTo>
                <a:cubicBezTo>
                  <a:pt x="-40193" y="4556626"/>
                  <a:pt x="42056" y="4222458"/>
                  <a:pt x="0" y="4083918"/>
                </a:cubicBezTo>
                <a:cubicBezTo>
                  <a:pt x="-42056" y="3945378"/>
                  <a:pt x="72774" y="3624833"/>
                  <a:pt x="0" y="3446543"/>
                </a:cubicBezTo>
                <a:cubicBezTo>
                  <a:pt x="-72774" y="3268253"/>
                  <a:pt x="20961" y="3033969"/>
                  <a:pt x="0" y="2761956"/>
                </a:cubicBezTo>
                <a:cubicBezTo>
                  <a:pt x="-20961" y="2489943"/>
                  <a:pt x="24882" y="2335658"/>
                  <a:pt x="0" y="2219007"/>
                </a:cubicBezTo>
                <a:cubicBezTo>
                  <a:pt x="-24882" y="2102356"/>
                  <a:pt x="57007" y="1760548"/>
                  <a:pt x="0" y="1534420"/>
                </a:cubicBezTo>
                <a:cubicBezTo>
                  <a:pt x="-57007" y="1308292"/>
                  <a:pt x="29437" y="1239404"/>
                  <a:pt x="0" y="1038684"/>
                </a:cubicBezTo>
                <a:cubicBezTo>
                  <a:pt x="-29437" y="837964"/>
                  <a:pt x="30123" y="704029"/>
                  <a:pt x="0" y="590162"/>
                </a:cubicBezTo>
                <a:cubicBezTo>
                  <a:pt x="-30123" y="476295"/>
                  <a:pt x="62560" y="23959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Levels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b="1" dirty="0">
                <a:latin typeface=""/>
              </a:rPr>
              <a:t>Macro:</a:t>
            </a:r>
            <a:r>
              <a:rPr lang="en-US" sz="2400" dirty="0">
                <a:latin typeface=""/>
              </a:rPr>
              <a:t> Manipulate platform algorithms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b="1" dirty="0">
                <a:latin typeface=""/>
              </a:rPr>
              <a:t>Micro:  </a:t>
            </a:r>
            <a:r>
              <a:rPr lang="en-US" sz="2400" dirty="0">
                <a:latin typeface=""/>
              </a:rPr>
              <a:t>Threaten users</a:t>
            </a:r>
            <a:endParaRPr lang="en-US" sz="3200" dirty="0">
              <a:latin typeface=""/>
            </a:endParaRP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Targets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Content-makers, commentators, readers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Politicians, activists, dissidents, supporters</a:t>
            </a:r>
          </a:p>
          <a:p>
            <a:pPr>
              <a:lnSpc>
                <a:spcPct val="80000"/>
              </a:lnSpc>
            </a:pPr>
            <a:endParaRPr lang="en-US" sz="3200" b="1" dirty="0">
              <a:latin typeface=""/>
            </a:endParaRPr>
          </a:p>
          <a:p>
            <a:pPr>
              <a:lnSpc>
                <a:spcPct val="80000"/>
              </a:lnSpc>
            </a:pPr>
            <a:r>
              <a:rPr lang="en-US" sz="3200" b="1" dirty="0">
                <a:latin typeface=""/>
              </a:rPr>
              <a:t>☐</a:t>
            </a:r>
            <a:r>
              <a:rPr lang="en-US" sz="3200" dirty="0">
                <a:latin typeface=""/>
              </a:rPr>
              <a:t> </a:t>
            </a:r>
            <a:r>
              <a:rPr lang="en-US" sz="3200" b="1" dirty="0">
                <a:latin typeface=""/>
              </a:rPr>
              <a:t>Easy to Switch Tactics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┣ </a:t>
            </a:r>
            <a:r>
              <a:rPr lang="en-US" sz="2400" dirty="0">
                <a:latin typeface=""/>
              </a:rPr>
              <a:t>Flooding, Threats, Distraction, Persuasion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latin typeface=""/>
              </a:rPr>
              <a:t>┗ </a:t>
            </a:r>
            <a:r>
              <a:rPr lang="en-US" sz="2400" dirty="0">
                <a:latin typeface=""/>
              </a:rPr>
              <a:t>Mix &amp; Match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FEE6F-FE7A-DDCF-90E9-157C6FE75883}"/>
              </a:ext>
            </a:extLst>
          </p:cNvPr>
          <p:cNvSpPr txBox="1"/>
          <p:nvPr/>
        </p:nvSpPr>
        <p:spPr>
          <a:xfrm>
            <a:off x="6567055" y="85109"/>
            <a:ext cx="3751233" cy="892552"/>
          </a:xfrm>
          <a:custGeom>
            <a:avLst/>
            <a:gdLst>
              <a:gd name="connsiteX0" fmla="*/ 0 w 3751233"/>
              <a:gd name="connsiteY0" fmla="*/ 0 h 892552"/>
              <a:gd name="connsiteX1" fmla="*/ 498378 w 3751233"/>
              <a:gd name="connsiteY1" fmla="*/ 0 h 892552"/>
              <a:gd name="connsiteX2" fmla="*/ 921732 w 3751233"/>
              <a:gd name="connsiteY2" fmla="*/ 0 h 892552"/>
              <a:gd name="connsiteX3" fmla="*/ 1532647 w 3751233"/>
              <a:gd name="connsiteY3" fmla="*/ 0 h 892552"/>
              <a:gd name="connsiteX4" fmla="*/ 2031025 w 3751233"/>
              <a:gd name="connsiteY4" fmla="*/ 0 h 892552"/>
              <a:gd name="connsiteX5" fmla="*/ 2529403 w 3751233"/>
              <a:gd name="connsiteY5" fmla="*/ 0 h 892552"/>
              <a:gd name="connsiteX6" fmla="*/ 3140318 w 3751233"/>
              <a:gd name="connsiteY6" fmla="*/ 0 h 892552"/>
              <a:gd name="connsiteX7" fmla="*/ 3751233 w 3751233"/>
              <a:gd name="connsiteY7" fmla="*/ 0 h 892552"/>
              <a:gd name="connsiteX8" fmla="*/ 3751233 w 3751233"/>
              <a:gd name="connsiteY8" fmla="*/ 464127 h 892552"/>
              <a:gd name="connsiteX9" fmla="*/ 3751233 w 3751233"/>
              <a:gd name="connsiteY9" fmla="*/ 892552 h 892552"/>
              <a:gd name="connsiteX10" fmla="*/ 3290367 w 3751233"/>
              <a:gd name="connsiteY10" fmla="*/ 892552 h 892552"/>
              <a:gd name="connsiteX11" fmla="*/ 2754477 w 3751233"/>
              <a:gd name="connsiteY11" fmla="*/ 892552 h 892552"/>
              <a:gd name="connsiteX12" fmla="*/ 2256099 w 3751233"/>
              <a:gd name="connsiteY12" fmla="*/ 892552 h 892552"/>
              <a:gd name="connsiteX13" fmla="*/ 1645184 w 3751233"/>
              <a:gd name="connsiteY13" fmla="*/ 892552 h 892552"/>
              <a:gd name="connsiteX14" fmla="*/ 1034269 w 3751233"/>
              <a:gd name="connsiteY14" fmla="*/ 892552 h 892552"/>
              <a:gd name="connsiteX15" fmla="*/ 573403 w 3751233"/>
              <a:gd name="connsiteY15" fmla="*/ 892552 h 892552"/>
              <a:gd name="connsiteX16" fmla="*/ 0 w 3751233"/>
              <a:gd name="connsiteY16" fmla="*/ 892552 h 892552"/>
              <a:gd name="connsiteX17" fmla="*/ 0 w 3751233"/>
              <a:gd name="connsiteY17" fmla="*/ 428425 h 892552"/>
              <a:gd name="connsiteX18" fmla="*/ 0 w 3751233"/>
              <a:gd name="connsiteY18" fmla="*/ 0 h 89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751233" h="892552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88813" y="117275"/>
                  <a:pt x="3727257" y="369975"/>
                  <a:pt x="3751233" y="464127"/>
                </a:cubicBezTo>
                <a:cubicBezTo>
                  <a:pt x="3775209" y="558279"/>
                  <a:pt x="3729060" y="806648"/>
                  <a:pt x="3751233" y="892552"/>
                </a:cubicBezTo>
                <a:cubicBezTo>
                  <a:pt x="3545033" y="894098"/>
                  <a:pt x="3430645" y="866258"/>
                  <a:pt x="3290367" y="892552"/>
                </a:cubicBezTo>
                <a:cubicBezTo>
                  <a:pt x="3150089" y="918846"/>
                  <a:pt x="2994076" y="837552"/>
                  <a:pt x="2754477" y="892552"/>
                </a:cubicBezTo>
                <a:cubicBezTo>
                  <a:pt x="2514878" y="947552"/>
                  <a:pt x="2477627" y="847755"/>
                  <a:pt x="2256099" y="892552"/>
                </a:cubicBezTo>
                <a:cubicBezTo>
                  <a:pt x="2034571" y="937349"/>
                  <a:pt x="1861850" y="853664"/>
                  <a:pt x="1645184" y="892552"/>
                </a:cubicBezTo>
                <a:cubicBezTo>
                  <a:pt x="1428519" y="931440"/>
                  <a:pt x="1314170" y="842329"/>
                  <a:pt x="1034269" y="892552"/>
                </a:cubicBezTo>
                <a:cubicBezTo>
                  <a:pt x="754368" y="942775"/>
                  <a:pt x="765629" y="861019"/>
                  <a:pt x="573403" y="892552"/>
                </a:cubicBezTo>
                <a:cubicBezTo>
                  <a:pt x="381177" y="924085"/>
                  <a:pt x="122202" y="872584"/>
                  <a:pt x="0" y="892552"/>
                </a:cubicBezTo>
                <a:cubicBezTo>
                  <a:pt x="-32812" y="717054"/>
                  <a:pt x="31323" y="613619"/>
                  <a:pt x="0" y="428425"/>
                </a:cubicBezTo>
                <a:cubicBezTo>
                  <a:pt x="-31323" y="243231"/>
                  <a:pt x="5304" y="19921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600" b="1" dirty="0">
                <a:latin typeface=""/>
              </a:rPr>
              <a:t>Flexibility &amp; </a:t>
            </a:r>
          </a:p>
          <a:p>
            <a:pPr marL="0" indent="0" algn="ctr">
              <a:buNone/>
            </a:pPr>
            <a:r>
              <a:rPr lang="en-US" sz="2600" b="1" dirty="0">
                <a:latin typeface=""/>
              </a:rPr>
              <a:t>Customization</a:t>
            </a:r>
            <a:endParaRPr lang="en-US" sz="2600" dirty="0">
              <a:latin typeface="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4E74F8-A938-023E-4D1B-C205B10E7469}"/>
              </a:ext>
            </a:extLst>
          </p:cNvPr>
          <p:cNvSpPr txBox="1"/>
          <p:nvPr/>
        </p:nvSpPr>
        <p:spPr>
          <a:xfrm>
            <a:off x="7112633" y="2154805"/>
            <a:ext cx="6615781" cy="1274195"/>
          </a:xfrm>
          <a:custGeom>
            <a:avLst/>
            <a:gdLst>
              <a:gd name="connsiteX0" fmla="*/ 0 w 6615781"/>
              <a:gd name="connsiteY0" fmla="*/ 0 h 1274195"/>
              <a:gd name="connsiteX1" fmla="*/ 485157 w 6615781"/>
              <a:gd name="connsiteY1" fmla="*/ 0 h 1274195"/>
              <a:gd name="connsiteX2" fmla="*/ 837999 w 6615781"/>
              <a:gd name="connsiteY2" fmla="*/ 0 h 1274195"/>
              <a:gd name="connsiteX3" fmla="*/ 1521630 w 6615781"/>
              <a:gd name="connsiteY3" fmla="*/ 0 h 1274195"/>
              <a:gd name="connsiteX4" fmla="*/ 2006787 w 6615781"/>
              <a:gd name="connsiteY4" fmla="*/ 0 h 1274195"/>
              <a:gd name="connsiteX5" fmla="*/ 2491944 w 6615781"/>
              <a:gd name="connsiteY5" fmla="*/ 0 h 1274195"/>
              <a:gd name="connsiteX6" fmla="*/ 3175575 w 6615781"/>
              <a:gd name="connsiteY6" fmla="*/ 0 h 1274195"/>
              <a:gd name="connsiteX7" fmla="*/ 3594574 w 6615781"/>
              <a:gd name="connsiteY7" fmla="*/ 0 h 1274195"/>
              <a:gd name="connsiteX8" fmla="*/ 4278205 w 6615781"/>
              <a:gd name="connsiteY8" fmla="*/ 0 h 1274195"/>
              <a:gd name="connsiteX9" fmla="*/ 4961836 w 6615781"/>
              <a:gd name="connsiteY9" fmla="*/ 0 h 1274195"/>
              <a:gd name="connsiteX10" fmla="*/ 5513151 w 6615781"/>
              <a:gd name="connsiteY10" fmla="*/ 0 h 1274195"/>
              <a:gd name="connsiteX11" fmla="*/ 6615781 w 6615781"/>
              <a:gd name="connsiteY11" fmla="*/ 0 h 1274195"/>
              <a:gd name="connsiteX12" fmla="*/ 6615781 w 6615781"/>
              <a:gd name="connsiteY12" fmla="*/ 411990 h 1274195"/>
              <a:gd name="connsiteX13" fmla="*/ 6615781 w 6615781"/>
              <a:gd name="connsiteY13" fmla="*/ 798496 h 1274195"/>
              <a:gd name="connsiteX14" fmla="*/ 6615781 w 6615781"/>
              <a:gd name="connsiteY14" fmla="*/ 1274195 h 1274195"/>
              <a:gd name="connsiteX15" fmla="*/ 6064466 w 6615781"/>
              <a:gd name="connsiteY15" fmla="*/ 1274195 h 1274195"/>
              <a:gd name="connsiteX16" fmla="*/ 5513151 w 6615781"/>
              <a:gd name="connsiteY16" fmla="*/ 1274195 h 1274195"/>
              <a:gd name="connsiteX17" fmla="*/ 4829520 w 6615781"/>
              <a:gd name="connsiteY17" fmla="*/ 1274195 h 1274195"/>
              <a:gd name="connsiteX18" fmla="*/ 4278205 w 6615781"/>
              <a:gd name="connsiteY18" fmla="*/ 1274195 h 1274195"/>
              <a:gd name="connsiteX19" fmla="*/ 3925363 w 6615781"/>
              <a:gd name="connsiteY19" fmla="*/ 1274195 h 1274195"/>
              <a:gd name="connsiteX20" fmla="*/ 3506364 w 6615781"/>
              <a:gd name="connsiteY20" fmla="*/ 1274195 h 1274195"/>
              <a:gd name="connsiteX21" fmla="*/ 2822733 w 6615781"/>
              <a:gd name="connsiteY21" fmla="*/ 1274195 h 1274195"/>
              <a:gd name="connsiteX22" fmla="*/ 2271418 w 6615781"/>
              <a:gd name="connsiteY22" fmla="*/ 1274195 h 1274195"/>
              <a:gd name="connsiteX23" fmla="*/ 1852419 w 6615781"/>
              <a:gd name="connsiteY23" fmla="*/ 1274195 h 1274195"/>
              <a:gd name="connsiteX24" fmla="*/ 1301104 w 6615781"/>
              <a:gd name="connsiteY24" fmla="*/ 1274195 h 1274195"/>
              <a:gd name="connsiteX25" fmla="*/ 948262 w 6615781"/>
              <a:gd name="connsiteY25" fmla="*/ 1274195 h 1274195"/>
              <a:gd name="connsiteX26" fmla="*/ 595420 w 6615781"/>
              <a:gd name="connsiteY26" fmla="*/ 1274195 h 1274195"/>
              <a:gd name="connsiteX27" fmla="*/ 0 w 6615781"/>
              <a:gd name="connsiteY27" fmla="*/ 1274195 h 1274195"/>
              <a:gd name="connsiteX28" fmla="*/ 0 w 6615781"/>
              <a:gd name="connsiteY28" fmla="*/ 874947 h 1274195"/>
              <a:gd name="connsiteX29" fmla="*/ 0 w 6615781"/>
              <a:gd name="connsiteY29" fmla="*/ 424732 h 1274195"/>
              <a:gd name="connsiteX30" fmla="*/ 0 w 6615781"/>
              <a:gd name="connsiteY30" fmla="*/ 0 h 1274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615781" h="1274195" extrusionOk="0">
                <a:moveTo>
                  <a:pt x="0" y="0"/>
                </a:moveTo>
                <a:cubicBezTo>
                  <a:pt x="207363" y="-5787"/>
                  <a:pt x="384815" y="43103"/>
                  <a:pt x="485157" y="0"/>
                </a:cubicBezTo>
                <a:cubicBezTo>
                  <a:pt x="585499" y="-43103"/>
                  <a:pt x="723964" y="30110"/>
                  <a:pt x="837999" y="0"/>
                </a:cubicBezTo>
                <a:cubicBezTo>
                  <a:pt x="952034" y="-30110"/>
                  <a:pt x="1306306" y="76220"/>
                  <a:pt x="1521630" y="0"/>
                </a:cubicBezTo>
                <a:cubicBezTo>
                  <a:pt x="1736954" y="-76220"/>
                  <a:pt x="1906299" y="35765"/>
                  <a:pt x="2006787" y="0"/>
                </a:cubicBezTo>
                <a:cubicBezTo>
                  <a:pt x="2107275" y="-35765"/>
                  <a:pt x="2315868" y="37177"/>
                  <a:pt x="2491944" y="0"/>
                </a:cubicBezTo>
                <a:cubicBezTo>
                  <a:pt x="2668020" y="-37177"/>
                  <a:pt x="2901135" y="28487"/>
                  <a:pt x="3175575" y="0"/>
                </a:cubicBezTo>
                <a:cubicBezTo>
                  <a:pt x="3450015" y="-28487"/>
                  <a:pt x="3393485" y="1426"/>
                  <a:pt x="3594574" y="0"/>
                </a:cubicBezTo>
                <a:cubicBezTo>
                  <a:pt x="3795663" y="-1426"/>
                  <a:pt x="3964013" y="34014"/>
                  <a:pt x="4278205" y="0"/>
                </a:cubicBezTo>
                <a:cubicBezTo>
                  <a:pt x="4592397" y="-34014"/>
                  <a:pt x="4716381" y="7727"/>
                  <a:pt x="4961836" y="0"/>
                </a:cubicBezTo>
                <a:cubicBezTo>
                  <a:pt x="5207291" y="-7727"/>
                  <a:pt x="5336991" y="65783"/>
                  <a:pt x="5513151" y="0"/>
                </a:cubicBezTo>
                <a:cubicBezTo>
                  <a:pt x="5689311" y="-65783"/>
                  <a:pt x="6178709" y="84668"/>
                  <a:pt x="6615781" y="0"/>
                </a:cubicBezTo>
                <a:cubicBezTo>
                  <a:pt x="6636025" y="178989"/>
                  <a:pt x="6602422" y="302201"/>
                  <a:pt x="6615781" y="411990"/>
                </a:cubicBezTo>
                <a:cubicBezTo>
                  <a:pt x="6629140" y="521779"/>
                  <a:pt x="6612099" y="624405"/>
                  <a:pt x="6615781" y="798496"/>
                </a:cubicBezTo>
                <a:cubicBezTo>
                  <a:pt x="6619463" y="972587"/>
                  <a:pt x="6590367" y="1162864"/>
                  <a:pt x="6615781" y="1274195"/>
                </a:cubicBezTo>
                <a:cubicBezTo>
                  <a:pt x="6432625" y="1321016"/>
                  <a:pt x="6296533" y="1242209"/>
                  <a:pt x="6064466" y="1274195"/>
                </a:cubicBezTo>
                <a:cubicBezTo>
                  <a:pt x="5832399" y="1306181"/>
                  <a:pt x="5647849" y="1259867"/>
                  <a:pt x="5513151" y="1274195"/>
                </a:cubicBezTo>
                <a:cubicBezTo>
                  <a:pt x="5378454" y="1288523"/>
                  <a:pt x="5032858" y="1230120"/>
                  <a:pt x="4829520" y="1274195"/>
                </a:cubicBezTo>
                <a:cubicBezTo>
                  <a:pt x="4626182" y="1318270"/>
                  <a:pt x="4410409" y="1228483"/>
                  <a:pt x="4278205" y="1274195"/>
                </a:cubicBezTo>
                <a:cubicBezTo>
                  <a:pt x="4146002" y="1319907"/>
                  <a:pt x="4028447" y="1256672"/>
                  <a:pt x="3925363" y="1274195"/>
                </a:cubicBezTo>
                <a:cubicBezTo>
                  <a:pt x="3822279" y="1291718"/>
                  <a:pt x="3614723" y="1237535"/>
                  <a:pt x="3506364" y="1274195"/>
                </a:cubicBezTo>
                <a:cubicBezTo>
                  <a:pt x="3398005" y="1310855"/>
                  <a:pt x="3122318" y="1273404"/>
                  <a:pt x="2822733" y="1274195"/>
                </a:cubicBezTo>
                <a:cubicBezTo>
                  <a:pt x="2523148" y="1274986"/>
                  <a:pt x="2491396" y="1240703"/>
                  <a:pt x="2271418" y="1274195"/>
                </a:cubicBezTo>
                <a:cubicBezTo>
                  <a:pt x="2051441" y="1307687"/>
                  <a:pt x="1966160" y="1244783"/>
                  <a:pt x="1852419" y="1274195"/>
                </a:cubicBezTo>
                <a:cubicBezTo>
                  <a:pt x="1738678" y="1303607"/>
                  <a:pt x="1437197" y="1247628"/>
                  <a:pt x="1301104" y="1274195"/>
                </a:cubicBezTo>
                <a:cubicBezTo>
                  <a:pt x="1165011" y="1300762"/>
                  <a:pt x="1100870" y="1238754"/>
                  <a:pt x="948262" y="1274195"/>
                </a:cubicBezTo>
                <a:cubicBezTo>
                  <a:pt x="795654" y="1309636"/>
                  <a:pt x="732109" y="1259879"/>
                  <a:pt x="595420" y="1274195"/>
                </a:cubicBezTo>
                <a:cubicBezTo>
                  <a:pt x="458731" y="1288511"/>
                  <a:pt x="178059" y="1269941"/>
                  <a:pt x="0" y="1274195"/>
                </a:cubicBezTo>
                <a:cubicBezTo>
                  <a:pt x="-15735" y="1104668"/>
                  <a:pt x="20971" y="1042703"/>
                  <a:pt x="0" y="874947"/>
                </a:cubicBezTo>
                <a:cubicBezTo>
                  <a:pt x="-20971" y="707191"/>
                  <a:pt x="53459" y="640888"/>
                  <a:pt x="0" y="424732"/>
                </a:cubicBezTo>
                <a:cubicBezTo>
                  <a:pt x="-53459" y="208576"/>
                  <a:pt x="31631" y="200638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rgbClr val="00B050"/>
                </a:solidFill>
                <a:latin typeface=""/>
              </a:rPr>
              <a:t>☐</a:t>
            </a:r>
            <a:r>
              <a:rPr lang="en-US" sz="3200" dirty="0">
                <a:solidFill>
                  <a:srgbClr val="00B050"/>
                </a:solidFill>
                <a:latin typeface=""/>
              </a:rPr>
              <a:t> </a:t>
            </a:r>
            <a:r>
              <a:rPr lang="en-US" sz="3200" b="1" dirty="0">
                <a:solidFill>
                  <a:srgbClr val="00B050"/>
                </a:solidFill>
                <a:latin typeface=""/>
              </a:rPr>
              <a:t>Masked Engagement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solidFill>
                  <a:srgbClr val="00B050"/>
                </a:solidFill>
                <a:latin typeface=""/>
              </a:rPr>
              <a:t>┣ </a:t>
            </a:r>
            <a:r>
              <a:rPr lang="en-US" sz="2400" dirty="0">
                <a:solidFill>
                  <a:srgbClr val="00B050"/>
                </a:solidFill>
                <a:latin typeface=""/>
              </a:rPr>
              <a:t>Hide Troll Identity</a:t>
            </a:r>
          </a:p>
          <a:p>
            <a:pPr>
              <a:lnSpc>
                <a:spcPct val="80000"/>
              </a:lnSpc>
            </a:pPr>
            <a:r>
              <a:rPr lang="en-US" sz="3200" dirty="0">
                <a:solidFill>
                  <a:srgbClr val="00B050"/>
                </a:solidFill>
                <a:latin typeface=""/>
              </a:rPr>
              <a:t>┗ </a:t>
            </a:r>
            <a:r>
              <a:rPr lang="en-US" sz="2400" dirty="0">
                <a:solidFill>
                  <a:srgbClr val="00B050"/>
                </a:solidFill>
                <a:latin typeface=""/>
              </a:rPr>
              <a:t>Mimic Regular Users</a:t>
            </a:r>
            <a:endParaRPr lang="en-US" sz="3200" dirty="0">
              <a:solidFill>
                <a:srgbClr val="00B050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047634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8943343" cy="707886"/>
          </a:xfrm>
          <a:custGeom>
            <a:avLst/>
            <a:gdLst>
              <a:gd name="connsiteX0" fmla="*/ 0 w 8943343"/>
              <a:gd name="connsiteY0" fmla="*/ 0 h 707886"/>
              <a:gd name="connsiteX1" fmla="*/ 506789 w 8943343"/>
              <a:gd name="connsiteY1" fmla="*/ 0 h 707886"/>
              <a:gd name="connsiteX2" fmla="*/ 834712 w 8943343"/>
              <a:gd name="connsiteY2" fmla="*/ 0 h 707886"/>
              <a:gd name="connsiteX3" fmla="*/ 1609802 w 8943343"/>
              <a:gd name="connsiteY3" fmla="*/ 0 h 707886"/>
              <a:gd name="connsiteX4" fmla="*/ 2116591 w 8943343"/>
              <a:gd name="connsiteY4" fmla="*/ 0 h 707886"/>
              <a:gd name="connsiteX5" fmla="*/ 2623381 w 8943343"/>
              <a:gd name="connsiteY5" fmla="*/ 0 h 707886"/>
              <a:gd name="connsiteX6" fmla="*/ 3398470 w 8943343"/>
              <a:gd name="connsiteY6" fmla="*/ 0 h 707886"/>
              <a:gd name="connsiteX7" fmla="*/ 3815826 w 8943343"/>
              <a:gd name="connsiteY7" fmla="*/ 0 h 707886"/>
              <a:gd name="connsiteX8" fmla="*/ 4590916 w 8943343"/>
              <a:gd name="connsiteY8" fmla="*/ 0 h 707886"/>
              <a:gd name="connsiteX9" fmla="*/ 5366006 w 8943343"/>
              <a:gd name="connsiteY9" fmla="*/ 0 h 707886"/>
              <a:gd name="connsiteX10" fmla="*/ 5962229 w 8943343"/>
              <a:gd name="connsiteY10" fmla="*/ 0 h 707886"/>
              <a:gd name="connsiteX11" fmla="*/ 6737318 w 8943343"/>
              <a:gd name="connsiteY11" fmla="*/ 0 h 707886"/>
              <a:gd name="connsiteX12" fmla="*/ 7244108 w 8943343"/>
              <a:gd name="connsiteY12" fmla="*/ 0 h 707886"/>
              <a:gd name="connsiteX13" fmla="*/ 7750897 w 8943343"/>
              <a:gd name="connsiteY13" fmla="*/ 0 h 707886"/>
              <a:gd name="connsiteX14" fmla="*/ 8436554 w 8943343"/>
              <a:gd name="connsiteY14" fmla="*/ 0 h 707886"/>
              <a:gd name="connsiteX15" fmla="*/ 8943343 w 8943343"/>
              <a:gd name="connsiteY15" fmla="*/ 0 h 707886"/>
              <a:gd name="connsiteX16" fmla="*/ 8943343 w 8943343"/>
              <a:gd name="connsiteY16" fmla="*/ 368101 h 707886"/>
              <a:gd name="connsiteX17" fmla="*/ 8943343 w 8943343"/>
              <a:gd name="connsiteY17" fmla="*/ 707886 h 707886"/>
              <a:gd name="connsiteX18" fmla="*/ 8257687 w 8943343"/>
              <a:gd name="connsiteY18" fmla="*/ 707886 h 707886"/>
              <a:gd name="connsiteX19" fmla="*/ 7929764 w 8943343"/>
              <a:gd name="connsiteY19" fmla="*/ 707886 h 707886"/>
              <a:gd name="connsiteX20" fmla="*/ 7512408 w 8943343"/>
              <a:gd name="connsiteY20" fmla="*/ 707886 h 707886"/>
              <a:gd name="connsiteX21" fmla="*/ 6737318 w 8943343"/>
              <a:gd name="connsiteY21" fmla="*/ 707886 h 707886"/>
              <a:gd name="connsiteX22" fmla="*/ 6141096 w 8943343"/>
              <a:gd name="connsiteY22" fmla="*/ 707886 h 707886"/>
              <a:gd name="connsiteX23" fmla="*/ 5723740 w 8943343"/>
              <a:gd name="connsiteY23" fmla="*/ 707886 h 707886"/>
              <a:gd name="connsiteX24" fmla="*/ 5127517 w 8943343"/>
              <a:gd name="connsiteY24" fmla="*/ 707886 h 707886"/>
              <a:gd name="connsiteX25" fmla="*/ 4799594 w 8943343"/>
              <a:gd name="connsiteY25" fmla="*/ 707886 h 707886"/>
              <a:gd name="connsiteX26" fmla="*/ 4471672 w 8943343"/>
              <a:gd name="connsiteY26" fmla="*/ 707886 h 707886"/>
              <a:gd name="connsiteX27" fmla="*/ 3875449 w 8943343"/>
              <a:gd name="connsiteY27" fmla="*/ 707886 h 707886"/>
              <a:gd name="connsiteX28" fmla="*/ 3458093 w 8943343"/>
              <a:gd name="connsiteY28" fmla="*/ 707886 h 707886"/>
              <a:gd name="connsiteX29" fmla="*/ 2772436 w 8943343"/>
              <a:gd name="connsiteY29" fmla="*/ 707886 h 707886"/>
              <a:gd name="connsiteX30" fmla="*/ 2355080 w 8943343"/>
              <a:gd name="connsiteY30" fmla="*/ 707886 h 707886"/>
              <a:gd name="connsiteX31" fmla="*/ 1669424 w 8943343"/>
              <a:gd name="connsiteY31" fmla="*/ 707886 h 707886"/>
              <a:gd name="connsiteX32" fmla="*/ 1341501 w 8943343"/>
              <a:gd name="connsiteY32" fmla="*/ 707886 h 707886"/>
              <a:gd name="connsiteX33" fmla="*/ 655845 w 8943343"/>
              <a:gd name="connsiteY33" fmla="*/ 707886 h 707886"/>
              <a:gd name="connsiteX34" fmla="*/ 0 w 8943343"/>
              <a:gd name="connsiteY34" fmla="*/ 707886 h 707886"/>
              <a:gd name="connsiteX35" fmla="*/ 0 w 8943343"/>
              <a:gd name="connsiteY35" fmla="*/ 375180 h 707886"/>
              <a:gd name="connsiteX36" fmla="*/ 0 w 8943343"/>
              <a:gd name="connsiteY36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943343" h="707886" extrusionOk="0">
                <a:moveTo>
                  <a:pt x="0" y="0"/>
                </a:moveTo>
                <a:cubicBezTo>
                  <a:pt x="228637" y="-22201"/>
                  <a:pt x="310128" y="28160"/>
                  <a:pt x="506789" y="0"/>
                </a:cubicBezTo>
                <a:cubicBezTo>
                  <a:pt x="703450" y="-28160"/>
                  <a:pt x="710939" y="11423"/>
                  <a:pt x="834712" y="0"/>
                </a:cubicBezTo>
                <a:cubicBezTo>
                  <a:pt x="958485" y="-11423"/>
                  <a:pt x="1438361" y="66221"/>
                  <a:pt x="1609802" y="0"/>
                </a:cubicBezTo>
                <a:cubicBezTo>
                  <a:pt x="1781243" y="-66221"/>
                  <a:pt x="2006234" y="47244"/>
                  <a:pt x="2116591" y="0"/>
                </a:cubicBezTo>
                <a:cubicBezTo>
                  <a:pt x="2226948" y="-47244"/>
                  <a:pt x="2508260" y="29639"/>
                  <a:pt x="2623381" y="0"/>
                </a:cubicBezTo>
                <a:cubicBezTo>
                  <a:pt x="2738502" y="-29639"/>
                  <a:pt x="3121621" y="44038"/>
                  <a:pt x="3398470" y="0"/>
                </a:cubicBezTo>
                <a:cubicBezTo>
                  <a:pt x="3675319" y="-44038"/>
                  <a:pt x="3712111" y="8144"/>
                  <a:pt x="3815826" y="0"/>
                </a:cubicBezTo>
                <a:cubicBezTo>
                  <a:pt x="3919541" y="-8144"/>
                  <a:pt x="4295148" y="73911"/>
                  <a:pt x="4590916" y="0"/>
                </a:cubicBezTo>
                <a:cubicBezTo>
                  <a:pt x="4886684" y="-73911"/>
                  <a:pt x="5113110" y="79622"/>
                  <a:pt x="5366006" y="0"/>
                </a:cubicBezTo>
                <a:cubicBezTo>
                  <a:pt x="5618902" y="-79622"/>
                  <a:pt x="5677667" y="61018"/>
                  <a:pt x="5962229" y="0"/>
                </a:cubicBezTo>
                <a:cubicBezTo>
                  <a:pt x="6246791" y="-61018"/>
                  <a:pt x="6449130" y="35458"/>
                  <a:pt x="6737318" y="0"/>
                </a:cubicBezTo>
                <a:cubicBezTo>
                  <a:pt x="7025506" y="-35458"/>
                  <a:pt x="7128964" y="49388"/>
                  <a:pt x="7244108" y="0"/>
                </a:cubicBezTo>
                <a:cubicBezTo>
                  <a:pt x="7359252" y="-49388"/>
                  <a:pt x="7537985" y="5722"/>
                  <a:pt x="7750897" y="0"/>
                </a:cubicBezTo>
                <a:cubicBezTo>
                  <a:pt x="7963809" y="-5722"/>
                  <a:pt x="8150211" y="72382"/>
                  <a:pt x="8436554" y="0"/>
                </a:cubicBezTo>
                <a:cubicBezTo>
                  <a:pt x="8722897" y="-72382"/>
                  <a:pt x="8726784" y="25407"/>
                  <a:pt x="8943343" y="0"/>
                </a:cubicBezTo>
                <a:cubicBezTo>
                  <a:pt x="8944229" y="114642"/>
                  <a:pt x="8900963" y="246315"/>
                  <a:pt x="8943343" y="368101"/>
                </a:cubicBezTo>
                <a:cubicBezTo>
                  <a:pt x="8985723" y="489887"/>
                  <a:pt x="8905718" y="599132"/>
                  <a:pt x="8943343" y="707886"/>
                </a:cubicBezTo>
                <a:cubicBezTo>
                  <a:pt x="8694706" y="720141"/>
                  <a:pt x="8542727" y="666373"/>
                  <a:pt x="8257687" y="707886"/>
                </a:cubicBezTo>
                <a:cubicBezTo>
                  <a:pt x="7972647" y="749399"/>
                  <a:pt x="8073512" y="676603"/>
                  <a:pt x="7929764" y="707886"/>
                </a:cubicBezTo>
                <a:cubicBezTo>
                  <a:pt x="7786016" y="739169"/>
                  <a:pt x="7656723" y="707667"/>
                  <a:pt x="7512408" y="707886"/>
                </a:cubicBezTo>
                <a:cubicBezTo>
                  <a:pt x="7368093" y="708105"/>
                  <a:pt x="7121825" y="660902"/>
                  <a:pt x="6737318" y="707886"/>
                </a:cubicBezTo>
                <a:cubicBezTo>
                  <a:pt x="6352811" y="754870"/>
                  <a:pt x="6428964" y="670851"/>
                  <a:pt x="6141096" y="707886"/>
                </a:cubicBezTo>
                <a:cubicBezTo>
                  <a:pt x="5853228" y="744921"/>
                  <a:pt x="5840558" y="706721"/>
                  <a:pt x="5723740" y="707886"/>
                </a:cubicBezTo>
                <a:cubicBezTo>
                  <a:pt x="5606922" y="709051"/>
                  <a:pt x="5320071" y="666643"/>
                  <a:pt x="5127517" y="707886"/>
                </a:cubicBezTo>
                <a:cubicBezTo>
                  <a:pt x="4934963" y="749129"/>
                  <a:pt x="4878870" y="700587"/>
                  <a:pt x="4799594" y="707886"/>
                </a:cubicBezTo>
                <a:cubicBezTo>
                  <a:pt x="4720318" y="715185"/>
                  <a:pt x="4598920" y="698891"/>
                  <a:pt x="4471672" y="707886"/>
                </a:cubicBezTo>
                <a:cubicBezTo>
                  <a:pt x="4344424" y="716881"/>
                  <a:pt x="4036567" y="652964"/>
                  <a:pt x="3875449" y="707886"/>
                </a:cubicBezTo>
                <a:cubicBezTo>
                  <a:pt x="3714331" y="762808"/>
                  <a:pt x="3619530" y="684356"/>
                  <a:pt x="3458093" y="707886"/>
                </a:cubicBezTo>
                <a:cubicBezTo>
                  <a:pt x="3296656" y="731416"/>
                  <a:pt x="2913334" y="644933"/>
                  <a:pt x="2772436" y="707886"/>
                </a:cubicBezTo>
                <a:cubicBezTo>
                  <a:pt x="2631538" y="770839"/>
                  <a:pt x="2468498" y="684367"/>
                  <a:pt x="2355080" y="707886"/>
                </a:cubicBezTo>
                <a:cubicBezTo>
                  <a:pt x="2241662" y="731405"/>
                  <a:pt x="1988798" y="678534"/>
                  <a:pt x="1669424" y="707886"/>
                </a:cubicBezTo>
                <a:cubicBezTo>
                  <a:pt x="1350050" y="737238"/>
                  <a:pt x="1496663" y="688104"/>
                  <a:pt x="1341501" y="707886"/>
                </a:cubicBezTo>
                <a:cubicBezTo>
                  <a:pt x="1186339" y="727668"/>
                  <a:pt x="916491" y="655383"/>
                  <a:pt x="655845" y="707886"/>
                </a:cubicBezTo>
                <a:cubicBezTo>
                  <a:pt x="395199" y="760389"/>
                  <a:pt x="266137" y="706726"/>
                  <a:pt x="0" y="707886"/>
                </a:cubicBezTo>
                <a:cubicBezTo>
                  <a:pt x="-17416" y="576105"/>
                  <a:pt x="17434" y="482104"/>
                  <a:pt x="0" y="375180"/>
                </a:cubicBezTo>
                <a:cubicBezTo>
                  <a:pt x="-17434" y="268256"/>
                  <a:pt x="41369" y="95773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2 Evidence ⟿ Theory ⟿ Policy</a:t>
            </a:r>
            <a:endParaRPr lang="en-US" sz="4000" dirty="0">
              <a:latin typeface="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D8EE3B-C59F-66A1-07F9-71B38811A2CB}"/>
              </a:ext>
            </a:extLst>
          </p:cNvPr>
          <p:cNvSpPr txBox="1"/>
          <p:nvPr/>
        </p:nvSpPr>
        <p:spPr>
          <a:xfrm>
            <a:off x="3245596" y="2782669"/>
            <a:ext cx="3751233" cy="1292662"/>
          </a:xfrm>
          <a:custGeom>
            <a:avLst/>
            <a:gdLst>
              <a:gd name="connsiteX0" fmla="*/ 0 w 3751233"/>
              <a:gd name="connsiteY0" fmla="*/ 0 h 1292662"/>
              <a:gd name="connsiteX1" fmla="*/ 498378 w 3751233"/>
              <a:gd name="connsiteY1" fmla="*/ 0 h 1292662"/>
              <a:gd name="connsiteX2" fmla="*/ 921732 w 3751233"/>
              <a:gd name="connsiteY2" fmla="*/ 0 h 1292662"/>
              <a:gd name="connsiteX3" fmla="*/ 1532647 w 3751233"/>
              <a:gd name="connsiteY3" fmla="*/ 0 h 1292662"/>
              <a:gd name="connsiteX4" fmla="*/ 2031025 w 3751233"/>
              <a:gd name="connsiteY4" fmla="*/ 0 h 1292662"/>
              <a:gd name="connsiteX5" fmla="*/ 2529403 w 3751233"/>
              <a:gd name="connsiteY5" fmla="*/ 0 h 1292662"/>
              <a:gd name="connsiteX6" fmla="*/ 3140318 w 3751233"/>
              <a:gd name="connsiteY6" fmla="*/ 0 h 1292662"/>
              <a:gd name="connsiteX7" fmla="*/ 3751233 w 3751233"/>
              <a:gd name="connsiteY7" fmla="*/ 0 h 1292662"/>
              <a:gd name="connsiteX8" fmla="*/ 3751233 w 3751233"/>
              <a:gd name="connsiteY8" fmla="*/ 456741 h 1292662"/>
              <a:gd name="connsiteX9" fmla="*/ 3751233 w 3751233"/>
              <a:gd name="connsiteY9" fmla="*/ 861775 h 1292662"/>
              <a:gd name="connsiteX10" fmla="*/ 3751233 w 3751233"/>
              <a:gd name="connsiteY10" fmla="*/ 1292662 h 1292662"/>
              <a:gd name="connsiteX11" fmla="*/ 3215343 w 3751233"/>
              <a:gd name="connsiteY11" fmla="*/ 1292662 h 1292662"/>
              <a:gd name="connsiteX12" fmla="*/ 2716964 w 3751233"/>
              <a:gd name="connsiteY12" fmla="*/ 1292662 h 1292662"/>
              <a:gd name="connsiteX13" fmla="*/ 2106049 w 3751233"/>
              <a:gd name="connsiteY13" fmla="*/ 1292662 h 1292662"/>
              <a:gd name="connsiteX14" fmla="*/ 1495134 w 3751233"/>
              <a:gd name="connsiteY14" fmla="*/ 1292662 h 1292662"/>
              <a:gd name="connsiteX15" fmla="*/ 1034269 w 3751233"/>
              <a:gd name="connsiteY15" fmla="*/ 1292662 h 1292662"/>
              <a:gd name="connsiteX16" fmla="*/ 498378 w 3751233"/>
              <a:gd name="connsiteY16" fmla="*/ 1292662 h 1292662"/>
              <a:gd name="connsiteX17" fmla="*/ 0 w 3751233"/>
              <a:gd name="connsiteY17" fmla="*/ 1292662 h 1292662"/>
              <a:gd name="connsiteX18" fmla="*/ 0 w 3751233"/>
              <a:gd name="connsiteY18" fmla="*/ 861775 h 1292662"/>
              <a:gd name="connsiteX19" fmla="*/ 0 w 3751233"/>
              <a:gd name="connsiteY19" fmla="*/ 456741 h 1292662"/>
              <a:gd name="connsiteX20" fmla="*/ 0 w 3751233"/>
              <a:gd name="connsiteY20" fmla="*/ 0 h 129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751233" h="1292662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97877" y="139957"/>
                  <a:pt x="3729386" y="290888"/>
                  <a:pt x="3751233" y="456741"/>
                </a:cubicBezTo>
                <a:cubicBezTo>
                  <a:pt x="3773080" y="622594"/>
                  <a:pt x="3741151" y="770379"/>
                  <a:pt x="3751233" y="861775"/>
                </a:cubicBezTo>
                <a:cubicBezTo>
                  <a:pt x="3761315" y="953171"/>
                  <a:pt x="3745718" y="1188568"/>
                  <a:pt x="3751233" y="1292662"/>
                </a:cubicBezTo>
                <a:cubicBezTo>
                  <a:pt x="3622025" y="1343070"/>
                  <a:pt x="3454942" y="1237662"/>
                  <a:pt x="3215343" y="1292662"/>
                </a:cubicBezTo>
                <a:cubicBezTo>
                  <a:pt x="2975744" y="1347662"/>
                  <a:pt x="2941844" y="1253337"/>
                  <a:pt x="2716964" y="1292662"/>
                </a:cubicBezTo>
                <a:cubicBezTo>
                  <a:pt x="2492084" y="1331987"/>
                  <a:pt x="2322715" y="1253774"/>
                  <a:pt x="2106049" y="1292662"/>
                </a:cubicBezTo>
                <a:cubicBezTo>
                  <a:pt x="1889384" y="1331550"/>
                  <a:pt x="1775035" y="1242439"/>
                  <a:pt x="1495134" y="1292662"/>
                </a:cubicBezTo>
                <a:cubicBezTo>
                  <a:pt x="1215233" y="1342885"/>
                  <a:pt x="1222483" y="1260261"/>
                  <a:pt x="1034269" y="1292662"/>
                </a:cubicBezTo>
                <a:cubicBezTo>
                  <a:pt x="846055" y="1325063"/>
                  <a:pt x="671637" y="1243696"/>
                  <a:pt x="498378" y="1292662"/>
                </a:cubicBezTo>
                <a:cubicBezTo>
                  <a:pt x="325119" y="1341628"/>
                  <a:pt x="207138" y="1265977"/>
                  <a:pt x="0" y="1292662"/>
                </a:cubicBezTo>
                <a:cubicBezTo>
                  <a:pt x="-14204" y="1152744"/>
                  <a:pt x="3800" y="1037795"/>
                  <a:pt x="0" y="861775"/>
                </a:cubicBezTo>
                <a:cubicBezTo>
                  <a:pt x="-3800" y="685755"/>
                  <a:pt x="47501" y="602357"/>
                  <a:pt x="0" y="456741"/>
                </a:cubicBezTo>
                <a:cubicBezTo>
                  <a:pt x="-47501" y="311125"/>
                  <a:pt x="52279" y="13131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dirty="0">
                <a:latin typeface=""/>
              </a:rPr>
              <a:t>Flood →</a:t>
            </a:r>
          </a:p>
          <a:p>
            <a:pPr algn="r"/>
            <a:r>
              <a:rPr lang="en-US" sz="2600" dirty="0">
                <a:latin typeface=""/>
              </a:rPr>
              <a:t>Arguments →</a:t>
            </a:r>
          </a:p>
          <a:p>
            <a:pPr algn="r"/>
            <a:r>
              <a:rPr lang="en-US" sz="2600" dirty="0">
                <a:latin typeface=""/>
              </a:rPr>
              <a:t>Imitate Extremism →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09CC49-C7D8-B066-CC7C-ECD7E455D4EF}"/>
              </a:ext>
            </a:extLst>
          </p:cNvPr>
          <p:cNvSpPr txBox="1"/>
          <p:nvPr/>
        </p:nvSpPr>
        <p:spPr>
          <a:xfrm>
            <a:off x="6996829" y="3013501"/>
            <a:ext cx="2343749" cy="830997"/>
          </a:xfrm>
          <a:custGeom>
            <a:avLst/>
            <a:gdLst>
              <a:gd name="connsiteX0" fmla="*/ 0 w 2343749"/>
              <a:gd name="connsiteY0" fmla="*/ 0 h 830997"/>
              <a:gd name="connsiteX1" fmla="*/ 562500 w 2343749"/>
              <a:gd name="connsiteY1" fmla="*/ 0 h 830997"/>
              <a:gd name="connsiteX2" fmla="*/ 1078125 w 2343749"/>
              <a:gd name="connsiteY2" fmla="*/ 0 h 830997"/>
              <a:gd name="connsiteX3" fmla="*/ 1710937 w 2343749"/>
              <a:gd name="connsiteY3" fmla="*/ 0 h 830997"/>
              <a:gd name="connsiteX4" fmla="*/ 2343749 w 2343749"/>
              <a:gd name="connsiteY4" fmla="*/ 0 h 830997"/>
              <a:gd name="connsiteX5" fmla="*/ 2343749 w 2343749"/>
              <a:gd name="connsiteY5" fmla="*/ 407189 h 830997"/>
              <a:gd name="connsiteX6" fmla="*/ 2343749 w 2343749"/>
              <a:gd name="connsiteY6" fmla="*/ 830997 h 830997"/>
              <a:gd name="connsiteX7" fmla="*/ 1757812 w 2343749"/>
              <a:gd name="connsiteY7" fmla="*/ 830997 h 830997"/>
              <a:gd name="connsiteX8" fmla="*/ 1125000 w 2343749"/>
              <a:gd name="connsiteY8" fmla="*/ 830997 h 830997"/>
              <a:gd name="connsiteX9" fmla="*/ 609375 w 2343749"/>
              <a:gd name="connsiteY9" fmla="*/ 830997 h 830997"/>
              <a:gd name="connsiteX10" fmla="*/ 0 w 2343749"/>
              <a:gd name="connsiteY10" fmla="*/ 830997 h 830997"/>
              <a:gd name="connsiteX11" fmla="*/ 0 w 2343749"/>
              <a:gd name="connsiteY11" fmla="*/ 415499 h 830997"/>
              <a:gd name="connsiteX12" fmla="*/ 0 w 2343749"/>
              <a:gd name="connsiteY12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43749" h="830997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89657" y="98428"/>
                  <a:pt x="2341132" y="214389"/>
                  <a:pt x="2343749" y="407189"/>
                </a:cubicBezTo>
                <a:cubicBezTo>
                  <a:pt x="2346366" y="599989"/>
                  <a:pt x="2330531" y="670006"/>
                  <a:pt x="2343749" y="830997"/>
                </a:cubicBezTo>
                <a:cubicBezTo>
                  <a:pt x="2070509" y="890509"/>
                  <a:pt x="2038355" y="773639"/>
                  <a:pt x="1757812" y="830997"/>
                </a:cubicBezTo>
                <a:cubicBezTo>
                  <a:pt x="1477269" y="888355"/>
                  <a:pt x="1289379" y="826805"/>
                  <a:pt x="1125000" y="830997"/>
                </a:cubicBezTo>
                <a:cubicBezTo>
                  <a:pt x="960621" y="835189"/>
                  <a:pt x="775799" y="774040"/>
                  <a:pt x="609375" y="830997"/>
                </a:cubicBezTo>
                <a:cubicBezTo>
                  <a:pt x="442952" y="887954"/>
                  <a:pt x="138085" y="789409"/>
                  <a:pt x="0" y="830997"/>
                </a:cubicBezTo>
                <a:cubicBezTo>
                  <a:pt x="-840" y="736052"/>
                  <a:pt x="858" y="534189"/>
                  <a:pt x="0" y="415499"/>
                </a:cubicBezTo>
                <a:cubicBezTo>
                  <a:pt x="-858" y="296809"/>
                  <a:pt x="40441" y="115843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Online </a:t>
            </a:r>
          </a:p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Conversation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758AF-CB11-9034-5A88-25DF55E6B469}"/>
              </a:ext>
            </a:extLst>
          </p:cNvPr>
          <p:cNvSpPr txBox="1"/>
          <p:nvPr/>
        </p:nvSpPr>
        <p:spPr>
          <a:xfrm>
            <a:off x="9855835" y="3428999"/>
            <a:ext cx="2897786" cy="892552"/>
          </a:xfrm>
          <a:custGeom>
            <a:avLst/>
            <a:gdLst>
              <a:gd name="connsiteX0" fmla="*/ 0 w 2897786"/>
              <a:gd name="connsiteY0" fmla="*/ 0 h 892552"/>
              <a:gd name="connsiteX1" fmla="*/ 550579 w 2897786"/>
              <a:gd name="connsiteY1" fmla="*/ 0 h 892552"/>
              <a:gd name="connsiteX2" fmla="*/ 1043203 w 2897786"/>
              <a:gd name="connsiteY2" fmla="*/ 0 h 892552"/>
              <a:gd name="connsiteX3" fmla="*/ 1680716 w 2897786"/>
              <a:gd name="connsiteY3" fmla="*/ 0 h 892552"/>
              <a:gd name="connsiteX4" fmla="*/ 2231295 w 2897786"/>
              <a:gd name="connsiteY4" fmla="*/ 0 h 892552"/>
              <a:gd name="connsiteX5" fmla="*/ 2897786 w 2897786"/>
              <a:gd name="connsiteY5" fmla="*/ 0 h 892552"/>
              <a:gd name="connsiteX6" fmla="*/ 2897786 w 2897786"/>
              <a:gd name="connsiteY6" fmla="*/ 464127 h 892552"/>
              <a:gd name="connsiteX7" fmla="*/ 2897786 w 2897786"/>
              <a:gd name="connsiteY7" fmla="*/ 892552 h 892552"/>
              <a:gd name="connsiteX8" fmla="*/ 2318229 w 2897786"/>
              <a:gd name="connsiteY8" fmla="*/ 892552 h 892552"/>
              <a:gd name="connsiteX9" fmla="*/ 1825605 w 2897786"/>
              <a:gd name="connsiteY9" fmla="*/ 892552 h 892552"/>
              <a:gd name="connsiteX10" fmla="*/ 1246048 w 2897786"/>
              <a:gd name="connsiteY10" fmla="*/ 892552 h 892552"/>
              <a:gd name="connsiteX11" fmla="*/ 666491 w 2897786"/>
              <a:gd name="connsiteY11" fmla="*/ 892552 h 892552"/>
              <a:gd name="connsiteX12" fmla="*/ 0 w 2897786"/>
              <a:gd name="connsiteY12" fmla="*/ 892552 h 892552"/>
              <a:gd name="connsiteX13" fmla="*/ 0 w 2897786"/>
              <a:gd name="connsiteY13" fmla="*/ 428425 h 892552"/>
              <a:gd name="connsiteX14" fmla="*/ 0 w 2897786"/>
              <a:gd name="connsiteY14" fmla="*/ 0 h 89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97786" h="892552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07190" y="105594"/>
                  <a:pt x="2863403" y="365334"/>
                  <a:pt x="2897786" y="464127"/>
                </a:cubicBezTo>
                <a:cubicBezTo>
                  <a:pt x="2932169" y="562920"/>
                  <a:pt x="2862058" y="787560"/>
                  <a:pt x="2897786" y="892552"/>
                </a:cubicBezTo>
                <a:cubicBezTo>
                  <a:pt x="2741117" y="895032"/>
                  <a:pt x="2555248" y="891967"/>
                  <a:pt x="2318229" y="892552"/>
                </a:cubicBezTo>
                <a:cubicBezTo>
                  <a:pt x="2081210" y="893137"/>
                  <a:pt x="1988047" y="847657"/>
                  <a:pt x="1825605" y="892552"/>
                </a:cubicBezTo>
                <a:cubicBezTo>
                  <a:pt x="1663163" y="937447"/>
                  <a:pt x="1412506" y="853662"/>
                  <a:pt x="1246048" y="892552"/>
                </a:cubicBezTo>
                <a:cubicBezTo>
                  <a:pt x="1079590" y="931442"/>
                  <a:pt x="955696" y="843776"/>
                  <a:pt x="666491" y="892552"/>
                </a:cubicBezTo>
                <a:cubicBezTo>
                  <a:pt x="377286" y="941328"/>
                  <a:pt x="298806" y="864727"/>
                  <a:pt x="0" y="892552"/>
                </a:cubicBezTo>
                <a:cubicBezTo>
                  <a:pt x="-52697" y="742506"/>
                  <a:pt x="46979" y="633202"/>
                  <a:pt x="0" y="428425"/>
                </a:cubicBezTo>
                <a:cubicBezTo>
                  <a:pt x="-46979" y="223648"/>
                  <a:pt x="3270" y="18609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600" dirty="0">
                <a:latin typeface=""/>
              </a:rPr>
              <a:t>Users switch</a:t>
            </a:r>
          </a:p>
          <a:p>
            <a:pPr marL="0" indent="0">
              <a:buNone/>
            </a:pPr>
            <a:r>
              <a:rPr lang="en-US" sz="2600" dirty="0">
                <a:latin typeface=""/>
              </a:rPr>
              <a:t>the topic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74E52A-67F1-8ED6-C9AE-A792EB440E08}"/>
              </a:ext>
            </a:extLst>
          </p:cNvPr>
          <p:cNvSpPr txBox="1"/>
          <p:nvPr/>
        </p:nvSpPr>
        <p:spPr>
          <a:xfrm>
            <a:off x="9340578" y="2751891"/>
            <a:ext cx="2897786" cy="523220"/>
          </a:xfrm>
          <a:custGeom>
            <a:avLst/>
            <a:gdLst>
              <a:gd name="connsiteX0" fmla="*/ 0 w 2897786"/>
              <a:gd name="connsiteY0" fmla="*/ 0 h 523220"/>
              <a:gd name="connsiteX1" fmla="*/ 550579 w 2897786"/>
              <a:gd name="connsiteY1" fmla="*/ 0 h 523220"/>
              <a:gd name="connsiteX2" fmla="*/ 1043203 w 2897786"/>
              <a:gd name="connsiteY2" fmla="*/ 0 h 523220"/>
              <a:gd name="connsiteX3" fmla="*/ 1680716 w 2897786"/>
              <a:gd name="connsiteY3" fmla="*/ 0 h 523220"/>
              <a:gd name="connsiteX4" fmla="*/ 2231295 w 2897786"/>
              <a:gd name="connsiteY4" fmla="*/ 0 h 523220"/>
              <a:gd name="connsiteX5" fmla="*/ 2897786 w 2897786"/>
              <a:gd name="connsiteY5" fmla="*/ 0 h 523220"/>
              <a:gd name="connsiteX6" fmla="*/ 2897786 w 2897786"/>
              <a:gd name="connsiteY6" fmla="*/ 523220 h 523220"/>
              <a:gd name="connsiteX7" fmla="*/ 2318229 w 2897786"/>
              <a:gd name="connsiteY7" fmla="*/ 523220 h 523220"/>
              <a:gd name="connsiteX8" fmla="*/ 1680716 w 2897786"/>
              <a:gd name="connsiteY8" fmla="*/ 523220 h 523220"/>
              <a:gd name="connsiteX9" fmla="*/ 1188092 w 2897786"/>
              <a:gd name="connsiteY9" fmla="*/ 523220 h 523220"/>
              <a:gd name="connsiteX10" fmla="*/ 608535 w 2897786"/>
              <a:gd name="connsiteY10" fmla="*/ 523220 h 523220"/>
              <a:gd name="connsiteX11" fmla="*/ 0 w 2897786"/>
              <a:gd name="connsiteY11" fmla="*/ 523220 h 523220"/>
              <a:gd name="connsiteX12" fmla="*/ 0 w 2897786"/>
              <a:gd name="connsiteY12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97786" h="523220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46854" y="196768"/>
                  <a:pt x="2841995" y="382671"/>
                  <a:pt x="2897786" y="523220"/>
                </a:cubicBezTo>
                <a:cubicBezTo>
                  <a:pt x="2630478" y="529115"/>
                  <a:pt x="2537550" y="511419"/>
                  <a:pt x="2318229" y="523220"/>
                </a:cubicBezTo>
                <a:cubicBezTo>
                  <a:pt x="2098908" y="535021"/>
                  <a:pt x="1842349" y="474487"/>
                  <a:pt x="1680716" y="523220"/>
                </a:cubicBezTo>
                <a:cubicBezTo>
                  <a:pt x="1519083" y="571953"/>
                  <a:pt x="1350534" y="478325"/>
                  <a:pt x="1188092" y="523220"/>
                </a:cubicBezTo>
                <a:cubicBezTo>
                  <a:pt x="1025650" y="568115"/>
                  <a:pt x="774993" y="484330"/>
                  <a:pt x="608535" y="523220"/>
                </a:cubicBezTo>
                <a:cubicBezTo>
                  <a:pt x="442077" y="562110"/>
                  <a:pt x="190664" y="509616"/>
                  <a:pt x="0" y="523220"/>
                </a:cubicBezTo>
                <a:cubicBezTo>
                  <a:pt x="-23839" y="301885"/>
                  <a:pt x="37804" y="22853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b="1" dirty="0">
                <a:latin typeface=""/>
              </a:rPr>
              <a:t>⟿ </a:t>
            </a:r>
            <a:r>
              <a:rPr lang="en-US" sz="2600" dirty="0">
                <a:latin typeface=""/>
              </a:rPr>
              <a:t>Users leave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7BC0A2-E0A8-1F07-CD9F-6F84F526D36E}"/>
              </a:ext>
            </a:extLst>
          </p:cNvPr>
          <p:cNvSpPr txBox="1"/>
          <p:nvPr/>
        </p:nvSpPr>
        <p:spPr>
          <a:xfrm>
            <a:off x="9340578" y="3552111"/>
            <a:ext cx="7232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"/>
              </a:rPr>
              <a:t>⟿</a:t>
            </a:r>
            <a:endParaRPr lang="en-US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79E901-3156-8CBB-2026-2ADE26B553B7}"/>
              </a:ext>
            </a:extLst>
          </p:cNvPr>
          <p:cNvSpPr txBox="1"/>
          <p:nvPr/>
        </p:nvSpPr>
        <p:spPr>
          <a:xfrm>
            <a:off x="3020257" y="3995394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DF0AA8-3751-D8E1-D6B7-FEA2A2DA3F4F}"/>
              </a:ext>
            </a:extLst>
          </p:cNvPr>
          <p:cNvSpPr txBox="1"/>
          <p:nvPr/>
        </p:nvSpPr>
        <p:spPr>
          <a:xfrm>
            <a:off x="8200993" y="4229217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</p:spTree>
    <p:extLst>
      <p:ext uri="{BB962C8B-B14F-4D97-AF65-F5344CB8AC3E}">
        <p14:creationId xmlns:p14="http://schemas.microsoft.com/office/powerpoint/2010/main" val="2714124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8943343" cy="707886"/>
          </a:xfrm>
          <a:custGeom>
            <a:avLst/>
            <a:gdLst>
              <a:gd name="connsiteX0" fmla="*/ 0 w 8943343"/>
              <a:gd name="connsiteY0" fmla="*/ 0 h 707886"/>
              <a:gd name="connsiteX1" fmla="*/ 506789 w 8943343"/>
              <a:gd name="connsiteY1" fmla="*/ 0 h 707886"/>
              <a:gd name="connsiteX2" fmla="*/ 834712 w 8943343"/>
              <a:gd name="connsiteY2" fmla="*/ 0 h 707886"/>
              <a:gd name="connsiteX3" fmla="*/ 1609802 w 8943343"/>
              <a:gd name="connsiteY3" fmla="*/ 0 h 707886"/>
              <a:gd name="connsiteX4" fmla="*/ 2116591 w 8943343"/>
              <a:gd name="connsiteY4" fmla="*/ 0 h 707886"/>
              <a:gd name="connsiteX5" fmla="*/ 2623381 w 8943343"/>
              <a:gd name="connsiteY5" fmla="*/ 0 h 707886"/>
              <a:gd name="connsiteX6" fmla="*/ 3398470 w 8943343"/>
              <a:gd name="connsiteY6" fmla="*/ 0 h 707886"/>
              <a:gd name="connsiteX7" fmla="*/ 3815826 w 8943343"/>
              <a:gd name="connsiteY7" fmla="*/ 0 h 707886"/>
              <a:gd name="connsiteX8" fmla="*/ 4590916 w 8943343"/>
              <a:gd name="connsiteY8" fmla="*/ 0 h 707886"/>
              <a:gd name="connsiteX9" fmla="*/ 5366006 w 8943343"/>
              <a:gd name="connsiteY9" fmla="*/ 0 h 707886"/>
              <a:gd name="connsiteX10" fmla="*/ 5962229 w 8943343"/>
              <a:gd name="connsiteY10" fmla="*/ 0 h 707886"/>
              <a:gd name="connsiteX11" fmla="*/ 6737318 w 8943343"/>
              <a:gd name="connsiteY11" fmla="*/ 0 h 707886"/>
              <a:gd name="connsiteX12" fmla="*/ 7244108 w 8943343"/>
              <a:gd name="connsiteY12" fmla="*/ 0 h 707886"/>
              <a:gd name="connsiteX13" fmla="*/ 7750897 w 8943343"/>
              <a:gd name="connsiteY13" fmla="*/ 0 h 707886"/>
              <a:gd name="connsiteX14" fmla="*/ 8436554 w 8943343"/>
              <a:gd name="connsiteY14" fmla="*/ 0 h 707886"/>
              <a:gd name="connsiteX15" fmla="*/ 8943343 w 8943343"/>
              <a:gd name="connsiteY15" fmla="*/ 0 h 707886"/>
              <a:gd name="connsiteX16" fmla="*/ 8943343 w 8943343"/>
              <a:gd name="connsiteY16" fmla="*/ 368101 h 707886"/>
              <a:gd name="connsiteX17" fmla="*/ 8943343 w 8943343"/>
              <a:gd name="connsiteY17" fmla="*/ 707886 h 707886"/>
              <a:gd name="connsiteX18" fmla="*/ 8257687 w 8943343"/>
              <a:gd name="connsiteY18" fmla="*/ 707886 h 707886"/>
              <a:gd name="connsiteX19" fmla="*/ 7929764 w 8943343"/>
              <a:gd name="connsiteY19" fmla="*/ 707886 h 707886"/>
              <a:gd name="connsiteX20" fmla="*/ 7512408 w 8943343"/>
              <a:gd name="connsiteY20" fmla="*/ 707886 h 707886"/>
              <a:gd name="connsiteX21" fmla="*/ 6737318 w 8943343"/>
              <a:gd name="connsiteY21" fmla="*/ 707886 h 707886"/>
              <a:gd name="connsiteX22" fmla="*/ 6141096 w 8943343"/>
              <a:gd name="connsiteY22" fmla="*/ 707886 h 707886"/>
              <a:gd name="connsiteX23" fmla="*/ 5723740 w 8943343"/>
              <a:gd name="connsiteY23" fmla="*/ 707886 h 707886"/>
              <a:gd name="connsiteX24" fmla="*/ 5127517 w 8943343"/>
              <a:gd name="connsiteY24" fmla="*/ 707886 h 707886"/>
              <a:gd name="connsiteX25" fmla="*/ 4799594 w 8943343"/>
              <a:gd name="connsiteY25" fmla="*/ 707886 h 707886"/>
              <a:gd name="connsiteX26" fmla="*/ 4471672 w 8943343"/>
              <a:gd name="connsiteY26" fmla="*/ 707886 h 707886"/>
              <a:gd name="connsiteX27" fmla="*/ 3875449 w 8943343"/>
              <a:gd name="connsiteY27" fmla="*/ 707886 h 707886"/>
              <a:gd name="connsiteX28" fmla="*/ 3458093 w 8943343"/>
              <a:gd name="connsiteY28" fmla="*/ 707886 h 707886"/>
              <a:gd name="connsiteX29" fmla="*/ 2772436 w 8943343"/>
              <a:gd name="connsiteY29" fmla="*/ 707886 h 707886"/>
              <a:gd name="connsiteX30" fmla="*/ 2355080 w 8943343"/>
              <a:gd name="connsiteY30" fmla="*/ 707886 h 707886"/>
              <a:gd name="connsiteX31" fmla="*/ 1669424 w 8943343"/>
              <a:gd name="connsiteY31" fmla="*/ 707886 h 707886"/>
              <a:gd name="connsiteX32" fmla="*/ 1341501 w 8943343"/>
              <a:gd name="connsiteY32" fmla="*/ 707886 h 707886"/>
              <a:gd name="connsiteX33" fmla="*/ 655845 w 8943343"/>
              <a:gd name="connsiteY33" fmla="*/ 707886 h 707886"/>
              <a:gd name="connsiteX34" fmla="*/ 0 w 8943343"/>
              <a:gd name="connsiteY34" fmla="*/ 707886 h 707886"/>
              <a:gd name="connsiteX35" fmla="*/ 0 w 8943343"/>
              <a:gd name="connsiteY35" fmla="*/ 375180 h 707886"/>
              <a:gd name="connsiteX36" fmla="*/ 0 w 8943343"/>
              <a:gd name="connsiteY36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943343" h="707886" extrusionOk="0">
                <a:moveTo>
                  <a:pt x="0" y="0"/>
                </a:moveTo>
                <a:cubicBezTo>
                  <a:pt x="228637" y="-22201"/>
                  <a:pt x="310128" y="28160"/>
                  <a:pt x="506789" y="0"/>
                </a:cubicBezTo>
                <a:cubicBezTo>
                  <a:pt x="703450" y="-28160"/>
                  <a:pt x="710939" y="11423"/>
                  <a:pt x="834712" y="0"/>
                </a:cubicBezTo>
                <a:cubicBezTo>
                  <a:pt x="958485" y="-11423"/>
                  <a:pt x="1438361" y="66221"/>
                  <a:pt x="1609802" y="0"/>
                </a:cubicBezTo>
                <a:cubicBezTo>
                  <a:pt x="1781243" y="-66221"/>
                  <a:pt x="2006234" y="47244"/>
                  <a:pt x="2116591" y="0"/>
                </a:cubicBezTo>
                <a:cubicBezTo>
                  <a:pt x="2226948" y="-47244"/>
                  <a:pt x="2508260" y="29639"/>
                  <a:pt x="2623381" y="0"/>
                </a:cubicBezTo>
                <a:cubicBezTo>
                  <a:pt x="2738502" y="-29639"/>
                  <a:pt x="3121621" y="44038"/>
                  <a:pt x="3398470" y="0"/>
                </a:cubicBezTo>
                <a:cubicBezTo>
                  <a:pt x="3675319" y="-44038"/>
                  <a:pt x="3712111" y="8144"/>
                  <a:pt x="3815826" y="0"/>
                </a:cubicBezTo>
                <a:cubicBezTo>
                  <a:pt x="3919541" y="-8144"/>
                  <a:pt x="4295148" y="73911"/>
                  <a:pt x="4590916" y="0"/>
                </a:cubicBezTo>
                <a:cubicBezTo>
                  <a:pt x="4886684" y="-73911"/>
                  <a:pt x="5113110" y="79622"/>
                  <a:pt x="5366006" y="0"/>
                </a:cubicBezTo>
                <a:cubicBezTo>
                  <a:pt x="5618902" y="-79622"/>
                  <a:pt x="5677667" y="61018"/>
                  <a:pt x="5962229" y="0"/>
                </a:cubicBezTo>
                <a:cubicBezTo>
                  <a:pt x="6246791" y="-61018"/>
                  <a:pt x="6449130" y="35458"/>
                  <a:pt x="6737318" y="0"/>
                </a:cubicBezTo>
                <a:cubicBezTo>
                  <a:pt x="7025506" y="-35458"/>
                  <a:pt x="7128964" y="49388"/>
                  <a:pt x="7244108" y="0"/>
                </a:cubicBezTo>
                <a:cubicBezTo>
                  <a:pt x="7359252" y="-49388"/>
                  <a:pt x="7537985" y="5722"/>
                  <a:pt x="7750897" y="0"/>
                </a:cubicBezTo>
                <a:cubicBezTo>
                  <a:pt x="7963809" y="-5722"/>
                  <a:pt x="8150211" y="72382"/>
                  <a:pt x="8436554" y="0"/>
                </a:cubicBezTo>
                <a:cubicBezTo>
                  <a:pt x="8722897" y="-72382"/>
                  <a:pt x="8726784" y="25407"/>
                  <a:pt x="8943343" y="0"/>
                </a:cubicBezTo>
                <a:cubicBezTo>
                  <a:pt x="8944229" y="114642"/>
                  <a:pt x="8900963" y="246315"/>
                  <a:pt x="8943343" y="368101"/>
                </a:cubicBezTo>
                <a:cubicBezTo>
                  <a:pt x="8985723" y="489887"/>
                  <a:pt x="8905718" y="599132"/>
                  <a:pt x="8943343" y="707886"/>
                </a:cubicBezTo>
                <a:cubicBezTo>
                  <a:pt x="8694706" y="720141"/>
                  <a:pt x="8542727" y="666373"/>
                  <a:pt x="8257687" y="707886"/>
                </a:cubicBezTo>
                <a:cubicBezTo>
                  <a:pt x="7972647" y="749399"/>
                  <a:pt x="8073512" y="676603"/>
                  <a:pt x="7929764" y="707886"/>
                </a:cubicBezTo>
                <a:cubicBezTo>
                  <a:pt x="7786016" y="739169"/>
                  <a:pt x="7656723" y="707667"/>
                  <a:pt x="7512408" y="707886"/>
                </a:cubicBezTo>
                <a:cubicBezTo>
                  <a:pt x="7368093" y="708105"/>
                  <a:pt x="7121825" y="660902"/>
                  <a:pt x="6737318" y="707886"/>
                </a:cubicBezTo>
                <a:cubicBezTo>
                  <a:pt x="6352811" y="754870"/>
                  <a:pt x="6428964" y="670851"/>
                  <a:pt x="6141096" y="707886"/>
                </a:cubicBezTo>
                <a:cubicBezTo>
                  <a:pt x="5853228" y="744921"/>
                  <a:pt x="5840558" y="706721"/>
                  <a:pt x="5723740" y="707886"/>
                </a:cubicBezTo>
                <a:cubicBezTo>
                  <a:pt x="5606922" y="709051"/>
                  <a:pt x="5320071" y="666643"/>
                  <a:pt x="5127517" y="707886"/>
                </a:cubicBezTo>
                <a:cubicBezTo>
                  <a:pt x="4934963" y="749129"/>
                  <a:pt x="4878870" y="700587"/>
                  <a:pt x="4799594" y="707886"/>
                </a:cubicBezTo>
                <a:cubicBezTo>
                  <a:pt x="4720318" y="715185"/>
                  <a:pt x="4598920" y="698891"/>
                  <a:pt x="4471672" y="707886"/>
                </a:cubicBezTo>
                <a:cubicBezTo>
                  <a:pt x="4344424" y="716881"/>
                  <a:pt x="4036567" y="652964"/>
                  <a:pt x="3875449" y="707886"/>
                </a:cubicBezTo>
                <a:cubicBezTo>
                  <a:pt x="3714331" y="762808"/>
                  <a:pt x="3619530" y="684356"/>
                  <a:pt x="3458093" y="707886"/>
                </a:cubicBezTo>
                <a:cubicBezTo>
                  <a:pt x="3296656" y="731416"/>
                  <a:pt x="2913334" y="644933"/>
                  <a:pt x="2772436" y="707886"/>
                </a:cubicBezTo>
                <a:cubicBezTo>
                  <a:pt x="2631538" y="770839"/>
                  <a:pt x="2468498" y="684367"/>
                  <a:pt x="2355080" y="707886"/>
                </a:cubicBezTo>
                <a:cubicBezTo>
                  <a:pt x="2241662" y="731405"/>
                  <a:pt x="1988798" y="678534"/>
                  <a:pt x="1669424" y="707886"/>
                </a:cubicBezTo>
                <a:cubicBezTo>
                  <a:pt x="1350050" y="737238"/>
                  <a:pt x="1496663" y="688104"/>
                  <a:pt x="1341501" y="707886"/>
                </a:cubicBezTo>
                <a:cubicBezTo>
                  <a:pt x="1186339" y="727668"/>
                  <a:pt x="916491" y="655383"/>
                  <a:pt x="655845" y="707886"/>
                </a:cubicBezTo>
                <a:cubicBezTo>
                  <a:pt x="395199" y="760389"/>
                  <a:pt x="266137" y="706726"/>
                  <a:pt x="0" y="707886"/>
                </a:cubicBezTo>
                <a:cubicBezTo>
                  <a:pt x="-17416" y="576105"/>
                  <a:pt x="17434" y="482104"/>
                  <a:pt x="0" y="375180"/>
                </a:cubicBezTo>
                <a:cubicBezTo>
                  <a:pt x="-17434" y="268256"/>
                  <a:pt x="41369" y="95773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2 Evidence ⟿ Theory ⟿ Policy</a:t>
            </a:r>
            <a:endParaRPr lang="en-US" sz="4000" dirty="0">
              <a:latin typeface="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D8EE3B-C59F-66A1-07F9-71B38811A2CB}"/>
              </a:ext>
            </a:extLst>
          </p:cNvPr>
          <p:cNvSpPr txBox="1"/>
          <p:nvPr/>
        </p:nvSpPr>
        <p:spPr>
          <a:xfrm>
            <a:off x="3245596" y="2782669"/>
            <a:ext cx="3751233" cy="1292662"/>
          </a:xfrm>
          <a:custGeom>
            <a:avLst/>
            <a:gdLst>
              <a:gd name="connsiteX0" fmla="*/ 0 w 3751233"/>
              <a:gd name="connsiteY0" fmla="*/ 0 h 1292662"/>
              <a:gd name="connsiteX1" fmla="*/ 498378 w 3751233"/>
              <a:gd name="connsiteY1" fmla="*/ 0 h 1292662"/>
              <a:gd name="connsiteX2" fmla="*/ 921732 w 3751233"/>
              <a:gd name="connsiteY2" fmla="*/ 0 h 1292662"/>
              <a:gd name="connsiteX3" fmla="*/ 1532647 w 3751233"/>
              <a:gd name="connsiteY3" fmla="*/ 0 h 1292662"/>
              <a:gd name="connsiteX4" fmla="*/ 2031025 w 3751233"/>
              <a:gd name="connsiteY4" fmla="*/ 0 h 1292662"/>
              <a:gd name="connsiteX5" fmla="*/ 2529403 w 3751233"/>
              <a:gd name="connsiteY5" fmla="*/ 0 h 1292662"/>
              <a:gd name="connsiteX6" fmla="*/ 3140318 w 3751233"/>
              <a:gd name="connsiteY6" fmla="*/ 0 h 1292662"/>
              <a:gd name="connsiteX7" fmla="*/ 3751233 w 3751233"/>
              <a:gd name="connsiteY7" fmla="*/ 0 h 1292662"/>
              <a:gd name="connsiteX8" fmla="*/ 3751233 w 3751233"/>
              <a:gd name="connsiteY8" fmla="*/ 456741 h 1292662"/>
              <a:gd name="connsiteX9" fmla="*/ 3751233 w 3751233"/>
              <a:gd name="connsiteY9" fmla="*/ 861775 h 1292662"/>
              <a:gd name="connsiteX10" fmla="*/ 3751233 w 3751233"/>
              <a:gd name="connsiteY10" fmla="*/ 1292662 h 1292662"/>
              <a:gd name="connsiteX11" fmla="*/ 3215343 w 3751233"/>
              <a:gd name="connsiteY11" fmla="*/ 1292662 h 1292662"/>
              <a:gd name="connsiteX12" fmla="*/ 2716964 w 3751233"/>
              <a:gd name="connsiteY12" fmla="*/ 1292662 h 1292662"/>
              <a:gd name="connsiteX13" fmla="*/ 2106049 w 3751233"/>
              <a:gd name="connsiteY13" fmla="*/ 1292662 h 1292662"/>
              <a:gd name="connsiteX14" fmla="*/ 1495134 w 3751233"/>
              <a:gd name="connsiteY14" fmla="*/ 1292662 h 1292662"/>
              <a:gd name="connsiteX15" fmla="*/ 1034269 w 3751233"/>
              <a:gd name="connsiteY15" fmla="*/ 1292662 h 1292662"/>
              <a:gd name="connsiteX16" fmla="*/ 498378 w 3751233"/>
              <a:gd name="connsiteY16" fmla="*/ 1292662 h 1292662"/>
              <a:gd name="connsiteX17" fmla="*/ 0 w 3751233"/>
              <a:gd name="connsiteY17" fmla="*/ 1292662 h 1292662"/>
              <a:gd name="connsiteX18" fmla="*/ 0 w 3751233"/>
              <a:gd name="connsiteY18" fmla="*/ 861775 h 1292662"/>
              <a:gd name="connsiteX19" fmla="*/ 0 w 3751233"/>
              <a:gd name="connsiteY19" fmla="*/ 456741 h 1292662"/>
              <a:gd name="connsiteX20" fmla="*/ 0 w 3751233"/>
              <a:gd name="connsiteY20" fmla="*/ 0 h 129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751233" h="1292662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97877" y="139957"/>
                  <a:pt x="3729386" y="290888"/>
                  <a:pt x="3751233" y="456741"/>
                </a:cubicBezTo>
                <a:cubicBezTo>
                  <a:pt x="3773080" y="622594"/>
                  <a:pt x="3741151" y="770379"/>
                  <a:pt x="3751233" y="861775"/>
                </a:cubicBezTo>
                <a:cubicBezTo>
                  <a:pt x="3761315" y="953171"/>
                  <a:pt x="3745718" y="1188568"/>
                  <a:pt x="3751233" y="1292662"/>
                </a:cubicBezTo>
                <a:cubicBezTo>
                  <a:pt x="3622025" y="1343070"/>
                  <a:pt x="3454942" y="1237662"/>
                  <a:pt x="3215343" y="1292662"/>
                </a:cubicBezTo>
                <a:cubicBezTo>
                  <a:pt x="2975744" y="1347662"/>
                  <a:pt x="2941844" y="1253337"/>
                  <a:pt x="2716964" y="1292662"/>
                </a:cubicBezTo>
                <a:cubicBezTo>
                  <a:pt x="2492084" y="1331987"/>
                  <a:pt x="2322715" y="1253774"/>
                  <a:pt x="2106049" y="1292662"/>
                </a:cubicBezTo>
                <a:cubicBezTo>
                  <a:pt x="1889384" y="1331550"/>
                  <a:pt x="1775035" y="1242439"/>
                  <a:pt x="1495134" y="1292662"/>
                </a:cubicBezTo>
                <a:cubicBezTo>
                  <a:pt x="1215233" y="1342885"/>
                  <a:pt x="1222483" y="1260261"/>
                  <a:pt x="1034269" y="1292662"/>
                </a:cubicBezTo>
                <a:cubicBezTo>
                  <a:pt x="846055" y="1325063"/>
                  <a:pt x="671637" y="1243696"/>
                  <a:pt x="498378" y="1292662"/>
                </a:cubicBezTo>
                <a:cubicBezTo>
                  <a:pt x="325119" y="1341628"/>
                  <a:pt x="207138" y="1265977"/>
                  <a:pt x="0" y="1292662"/>
                </a:cubicBezTo>
                <a:cubicBezTo>
                  <a:pt x="-14204" y="1152744"/>
                  <a:pt x="3800" y="1037795"/>
                  <a:pt x="0" y="861775"/>
                </a:cubicBezTo>
                <a:cubicBezTo>
                  <a:pt x="-3800" y="685755"/>
                  <a:pt x="47501" y="602357"/>
                  <a:pt x="0" y="456741"/>
                </a:cubicBezTo>
                <a:cubicBezTo>
                  <a:pt x="-47501" y="311125"/>
                  <a:pt x="52279" y="13131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dirty="0">
                <a:latin typeface=""/>
              </a:rPr>
              <a:t>Flood →</a:t>
            </a:r>
          </a:p>
          <a:p>
            <a:pPr algn="r"/>
            <a:r>
              <a:rPr lang="en-US" sz="2600" dirty="0">
                <a:latin typeface=""/>
              </a:rPr>
              <a:t>Arguments →</a:t>
            </a:r>
          </a:p>
          <a:p>
            <a:pPr algn="r"/>
            <a:r>
              <a:rPr lang="en-US" sz="2600" dirty="0">
                <a:latin typeface=""/>
              </a:rPr>
              <a:t>Imitate Extremism →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09CC49-C7D8-B066-CC7C-ECD7E455D4EF}"/>
              </a:ext>
            </a:extLst>
          </p:cNvPr>
          <p:cNvSpPr txBox="1"/>
          <p:nvPr/>
        </p:nvSpPr>
        <p:spPr>
          <a:xfrm>
            <a:off x="6996829" y="3013501"/>
            <a:ext cx="2343749" cy="830997"/>
          </a:xfrm>
          <a:custGeom>
            <a:avLst/>
            <a:gdLst>
              <a:gd name="connsiteX0" fmla="*/ 0 w 2343749"/>
              <a:gd name="connsiteY0" fmla="*/ 0 h 830997"/>
              <a:gd name="connsiteX1" fmla="*/ 562500 w 2343749"/>
              <a:gd name="connsiteY1" fmla="*/ 0 h 830997"/>
              <a:gd name="connsiteX2" fmla="*/ 1078125 w 2343749"/>
              <a:gd name="connsiteY2" fmla="*/ 0 h 830997"/>
              <a:gd name="connsiteX3" fmla="*/ 1710937 w 2343749"/>
              <a:gd name="connsiteY3" fmla="*/ 0 h 830997"/>
              <a:gd name="connsiteX4" fmla="*/ 2343749 w 2343749"/>
              <a:gd name="connsiteY4" fmla="*/ 0 h 830997"/>
              <a:gd name="connsiteX5" fmla="*/ 2343749 w 2343749"/>
              <a:gd name="connsiteY5" fmla="*/ 407189 h 830997"/>
              <a:gd name="connsiteX6" fmla="*/ 2343749 w 2343749"/>
              <a:gd name="connsiteY6" fmla="*/ 830997 h 830997"/>
              <a:gd name="connsiteX7" fmla="*/ 1757812 w 2343749"/>
              <a:gd name="connsiteY7" fmla="*/ 830997 h 830997"/>
              <a:gd name="connsiteX8" fmla="*/ 1125000 w 2343749"/>
              <a:gd name="connsiteY8" fmla="*/ 830997 h 830997"/>
              <a:gd name="connsiteX9" fmla="*/ 609375 w 2343749"/>
              <a:gd name="connsiteY9" fmla="*/ 830997 h 830997"/>
              <a:gd name="connsiteX10" fmla="*/ 0 w 2343749"/>
              <a:gd name="connsiteY10" fmla="*/ 830997 h 830997"/>
              <a:gd name="connsiteX11" fmla="*/ 0 w 2343749"/>
              <a:gd name="connsiteY11" fmla="*/ 415499 h 830997"/>
              <a:gd name="connsiteX12" fmla="*/ 0 w 2343749"/>
              <a:gd name="connsiteY12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43749" h="830997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89657" y="98428"/>
                  <a:pt x="2341132" y="214389"/>
                  <a:pt x="2343749" y="407189"/>
                </a:cubicBezTo>
                <a:cubicBezTo>
                  <a:pt x="2346366" y="599989"/>
                  <a:pt x="2330531" y="670006"/>
                  <a:pt x="2343749" y="830997"/>
                </a:cubicBezTo>
                <a:cubicBezTo>
                  <a:pt x="2070509" y="890509"/>
                  <a:pt x="2038355" y="773639"/>
                  <a:pt x="1757812" y="830997"/>
                </a:cubicBezTo>
                <a:cubicBezTo>
                  <a:pt x="1477269" y="888355"/>
                  <a:pt x="1289379" y="826805"/>
                  <a:pt x="1125000" y="830997"/>
                </a:cubicBezTo>
                <a:cubicBezTo>
                  <a:pt x="960621" y="835189"/>
                  <a:pt x="775799" y="774040"/>
                  <a:pt x="609375" y="830997"/>
                </a:cubicBezTo>
                <a:cubicBezTo>
                  <a:pt x="442952" y="887954"/>
                  <a:pt x="138085" y="789409"/>
                  <a:pt x="0" y="830997"/>
                </a:cubicBezTo>
                <a:cubicBezTo>
                  <a:pt x="-840" y="736052"/>
                  <a:pt x="858" y="534189"/>
                  <a:pt x="0" y="415499"/>
                </a:cubicBezTo>
                <a:cubicBezTo>
                  <a:pt x="-858" y="296809"/>
                  <a:pt x="40441" y="115843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Online </a:t>
            </a:r>
          </a:p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Conversation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758AF-CB11-9034-5A88-25DF55E6B469}"/>
              </a:ext>
            </a:extLst>
          </p:cNvPr>
          <p:cNvSpPr txBox="1"/>
          <p:nvPr/>
        </p:nvSpPr>
        <p:spPr>
          <a:xfrm>
            <a:off x="9855835" y="3428999"/>
            <a:ext cx="2897786" cy="892552"/>
          </a:xfrm>
          <a:custGeom>
            <a:avLst/>
            <a:gdLst>
              <a:gd name="connsiteX0" fmla="*/ 0 w 2897786"/>
              <a:gd name="connsiteY0" fmla="*/ 0 h 892552"/>
              <a:gd name="connsiteX1" fmla="*/ 550579 w 2897786"/>
              <a:gd name="connsiteY1" fmla="*/ 0 h 892552"/>
              <a:gd name="connsiteX2" fmla="*/ 1043203 w 2897786"/>
              <a:gd name="connsiteY2" fmla="*/ 0 h 892552"/>
              <a:gd name="connsiteX3" fmla="*/ 1680716 w 2897786"/>
              <a:gd name="connsiteY3" fmla="*/ 0 h 892552"/>
              <a:gd name="connsiteX4" fmla="*/ 2231295 w 2897786"/>
              <a:gd name="connsiteY4" fmla="*/ 0 h 892552"/>
              <a:gd name="connsiteX5" fmla="*/ 2897786 w 2897786"/>
              <a:gd name="connsiteY5" fmla="*/ 0 h 892552"/>
              <a:gd name="connsiteX6" fmla="*/ 2897786 w 2897786"/>
              <a:gd name="connsiteY6" fmla="*/ 464127 h 892552"/>
              <a:gd name="connsiteX7" fmla="*/ 2897786 w 2897786"/>
              <a:gd name="connsiteY7" fmla="*/ 892552 h 892552"/>
              <a:gd name="connsiteX8" fmla="*/ 2318229 w 2897786"/>
              <a:gd name="connsiteY8" fmla="*/ 892552 h 892552"/>
              <a:gd name="connsiteX9" fmla="*/ 1825605 w 2897786"/>
              <a:gd name="connsiteY9" fmla="*/ 892552 h 892552"/>
              <a:gd name="connsiteX10" fmla="*/ 1246048 w 2897786"/>
              <a:gd name="connsiteY10" fmla="*/ 892552 h 892552"/>
              <a:gd name="connsiteX11" fmla="*/ 666491 w 2897786"/>
              <a:gd name="connsiteY11" fmla="*/ 892552 h 892552"/>
              <a:gd name="connsiteX12" fmla="*/ 0 w 2897786"/>
              <a:gd name="connsiteY12" fmla="*/ 892552 h 892552"/>
              <a:gd name="connsiteX13" fmla="*/ 0 w 2897786"/>
              <a:gd name="connsiteY13" fmla="*/ 428425 h 892552"/>
              <a:gd name="connsiteX14" fmla="*/ 0 w 2897786"/>
              <a:gd name="connsiteY14" fmla="*/ 0 h 89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97786" h="892552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07190" y="105594"/>
                  <a:pt x="2863403" y="365334"/>
                  <a:pt x="2897786" y="464127"/>
                </a:cubicBezTo>
                <a:cubicBezTo>
                  <a:pt x="2932169" y="562920"/>
                  <a:pt x="2862058" y="787560"/>
                  <a:pt x="2897786" y="892552"/>
                </a:cubicBezTo>
                <a:cubicBezTo>
                  <a:pt x="2741117" y="895032"/>
                  <a:pt x="2555248" y="891967"/>
                  <a:pt x="2318229" y="892552"/>
                </a:cubicBezTo>
                <a:cubicBezTo>
                  <a:pt x="2081210" y="893137"/>
                  <a:pt x="1988047" y="847657"/>
                  <a:pt x="1825605" y="892552"/>
                </a:cubicBezTo>
                <a:cubicBezTo>
                  <a:pt x="1663163" y="937447"/>
                  <a:pt x="1412506" y="853662"/>
                  <a:pt x="1246048" y="892552"/>
                </a:cubicBezTo>
                <a:cubicBezTo>
                  <a:pt x="1079590" y="931442"/>
                  <a:pt x="955696" y="843776"/>
                  <a:pt x="666491" y="892552"/>
                </a:cubicBezTo>
                <a:cubicBezTo>
                  <a:pt x="377286" y="941328"/>
                  <a:pt x="298806" y="864727"/>
                  <a:pt x="0" y="892552"/>
                </a:cubicBezTo>
                <a:cubicBezTo>
                  <a:pt x="-52697" y="742506"/>
                  <a:pt x="46979" y="633202"/>
                  <a:pt x="0" y="428425"/>
                </a:cubicBezTo>
                <a:cubicBezTo>
                  <a:pt x="-46979" y="223648"/>
                  <a:pt x="3270" y="18609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600" dirty="0">
                <a:latin typeface=""/>
              </a:rPr>
              <a:t>Users switch</a:t>
            </a:r>
          </a:p>
          <a:p>
            <a:pPr marL="0" indent="0">
              <a:buNone/>
            </a:pPr>
            <a:r>
              <a:rPr lang="en-US" sz="2600" dirty="0">
                <a:latin typeface=""/>
              </a:rPr>
              <a:t>the topic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74E52A-67F1-8ED6-C9AE-A792EB440E08}"/>
              </a:ext>
            </a:extLst>
          </p:cNvPr>
          <p:cNvSpPr txBox="1"/>
          <p:nvPr/>
        </p:nvSpPr>
        <p:spPr>
          <a:xfrm>
            <a:off x="9340578" y="2751891"/>
            <a:ext cx="2897786" cy="523220"/>
          </a:xfrm>
          <a:custGeom>
            <a:avLst/>
            <a:gdLst>
              <a:gd name="connsiteX0" fmla="*/ 0 w 2897786"/>
              <a:gd name="connsiteY0" fmla="*/ 0 h 523220"/>
              <a:gd name="connsiteX1" fmla="*/ 550579 w 2897786"/>
              <a:gd name="connsiteY1" fmla="*/ 0 h 523220"/>
              <a:gd name="connsiteX2" fmla="*/ 1043203 w 2897786"/>
              <a:gd name="connsiteY2" fmla="*/ 0 h 523220"/>
              <a:gd name="connsiteX3" fmla="*/ 1680716 w 2897786"/>
              <a:gd name="connsiteY3" fmla="*/ 0 h 523220"/>
              <a:gd name="connsiteX4" fmla="*/ 2231295 w 2897786"/>
              <a:gd name="connsiteY4" fmla="*/ 0 h 523220"/>
              <a:gd name="connsiteX5" fmla="*/ 2897786 w 2897786"/>
              <a:gd name="connsiteY5" fmla="*/ 0 h 523220"/>
              <a:gd name="connsiteX6" fmla="*/ 2897786 w 2897786"/>
              <a:gd name="connsiteY6" fmla="*/ 523220 h 523220"/>
              <a:gd name="connsiteX7" fmla="*/ 2318229 w 2897786"/>
              <a:gd name="connsiteY7" fmla="*/ 523220 h 523220"/>
              <a:gd name="connsiteX8" fmla="*/ 1680716 w 2897786"/>
              <a:gd name="connsiteY8" fmla="*/ 523220 h 523220"/>
              <a:gd name="connsiteX9" fmla="*/ 1188092 w 2897786"/>
              <a:gd name="connsiteY9" fmla="*/ 523220 h 523220"/>
              <a:gd name="connsiteX10" fmla="*/ 608535 w 2897786"/>
              <a:gd name="connsiteY10" fmla="*/ 523220 h 523220"/>
              <a:gd name="connsiteX11" fmla="*/ 0 w 2897786"/>
              <a:gd name="connsiteY11" fmla="*/ 523220 h 523220"/>
              <a:gd name="connsiteX12" fmla="*/ 0 w 2897786"/>
              <a:gd name="connsiteY12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97786" h="523220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46854" y="196768"/>
                  <a:pt x="2841995" y="382671"/>
                  <a:pt x="2897786" y="523220"/>
                </a:cubicBezTo>
                <a:cubicBezTo>
                  <a:pt x="2630478" y="529115"/>
                  <a:pt x="2537550" y="511419"/>
                  <a:pt x="2318229" y="523220"/>
                </a:cubicBezTo>
                <a:cubicBezTo>
                  <a:pt x="2098908" y="535021"/>
                  <a:pt x="1842349" y="474487"/>
                  <a:pt x="1680716" y="523220"/>
                </a:cubicBezTo>
                <a:cubicBezTo>
                  <a:pt x="1519083" y="571953"/>
                  <a:pt x="1350534" y="478325"/>
                  <a:pt x="1188092" y="523220"/>
                </a:cubicBezTo>
                <a:cubicBezTo>
                  <a:pt x="1025650" y="568115"/>
                  <a:pt x="774993" y="484330"/>
                  <a:pt x="608535" y="523220"/>
                </a:cubicBezTo>
                <a:cubicBezTo>
                  <a:pt x="442077" y="562110"/>
                  <a:pt x="190664" y="509616"/>
                  <a:pt x="0" y="523220"/>
                </a:cubicBezTo>
                <a:cubicBezTo>
                  <a:pt x="-23839" y="301885"/>
                  <a:pt x="37804" y="22853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b="1" dirty="0">
                <a:latin typeface=""/>
              </a:rPr>
              <a:t>⟿ </a:t>
            </a:r>
            <a:r>
              <a:rPr lang="en-US" sz="2600" dirty="0">
                <a:latin typeface=""/>
              </a:rPr>
              <a:t>Users leave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7BC0A2-E0A8-1F07-CD9F-6F84F526D36E}"/>
              </a:ext>
            </a:extLst>
          </p:cNvPr>
          <p:cNvSpPr txBox="1"/>
          <p:nvPr/>
        </p:nvSpPr>
        <p:spPr>
          <a:xfrm>
            <a:off x="9340578" y="3552111"/>
            <a:ext cx="7232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"/>
              </a:rPr>
              <a:t>⟿</a:t>
            </a:r>
            <a:endParaRPr lang="en-US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79E901-3156-8CBB-2026-2ADE26B553B7}"/>
              </a:ext>
            </a:extLst>
          </p:cNvPr>
          <p:cNvSpPr txBox="1"/>
          <p:nvPr/>
        </p:nvSpPr>
        <p:spPr>
          <a:xfrm>
            <a:off x="3020257" y="3995394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DF0AA8-3751-D8E1-D6B7-FEA2A2DA3F4F}"/>
              </a:ext>
            </a:extLst>
          </p:cNvPr>
          <p:cNvSpPr txBox="1"/>
          <p:nvPr/>
        </p:nvSpPr>
        <p:spPr>
          <a:xfrm>
            <a:off x="8200993" y="4229217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245AA5-3075-CE68-C48C-7524D986E234}"/>
              </a:ext>
            </a:extLst>
          </p:cNvPr>
          <p:cNvSpPr txBox="1"/>
          <p:nvPr/>
        </p:nvSpPr>
        <p:spPr>
          <a:xfrm>
            <a:off x="644218" y="2602296"/>
            <a:ext cx="2343749" cy="830997"/>
          </a:xfrm>
          <a:custGeom>
            <a:avLst/>
            <a:gdLst>
              <a:gd name="connsiteX0" fmla="*/ 0 w 2343749"/>
              <a:gd name="connsiteY0" fmla="*/ 0 h 830997"/>
              <a:gd name="connsiteX1" fmla="*/ 562500 w 2343749"/>
              <a:gd name="connsiteY1" fmla="*/ 0 h 830997"/>
              <a:gd name="connsiteX2" fmla="*/ 1078125 w 2343749"/>
              <a:gd name="connsiteY2" fmla="*/ 0 h 830997"/>
              <a:gd name="connsiteX3" fmla="*/ 1710937 w 2343749"/>
              <a:gd name="connsiteY3" fmla="*/ 0 h 830997"/>
              <a:gd name="connsiteX4" fmla="*/ 2343749 w 2343749"/>
              <a:gd name="connsiteY4" fmla="*/ 0 h 830997"/>
              <a:gd name="connsiteX5" fmla="*/ 2343749 w 2343749"/>
              <a:gd name="connsiteY5" fmla="*/ 407189 h 830997"/>
              <a:gd name="connsiteX6" fmla="*/ 2343749 w 2343749"/>
              <a:gd name="connsiteY6" fmla="*/ 830997 h 830997"/>
              <a:gd name="connsiteX7" fmla="*/ 1757812 w 2343749"/>
              <a:gd name="connsiteY7" fmla="*/ 830997 h 830997"/>
              <a:gd name="connsiteX8" fmla="*/ 1125000 w 2343749"/>
              <a:gd name="connsiteY8" fmla="*/ 830997 h 830997"/>
              <a:gd name="connsiteX9" fmla="*/ 609375 w 2343749"/>
              <a:gd name="connsiteY9" fmla="*/ 830997 h 830997"/>
              <a:gd name="connsiteX10" fmla="*/ 0 w 2343749"/>
              <a:gd name="connsiteY10" fmla="*/ 830997 h 830997"/>
              <a:gd name="connsiteX11" fmla="*/ 0 w 2343749"/>
              <a:gd name="connsiteY11" fmla="*/ 415499 h 830997"/>
              <a:gd name="connsiteX12" fmla="*/ 0 w 2343749"/>
              <a:gd name="connsiteY12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43749" h="830997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89657" y="98428"/>
                  <a:pt x="2341132" y="214389"/>
                  <a:pt x="2343749" y="407189"/>
                </a:cubicBezTo>
                <a:cubicBezTo>
                  <a:pt x="2346366" y="599989"/>
                  <a:pt x="2330531" y="670006"/>
                  <a:pt x="2343749" y="830997"/>
                </a:cubicBezTo>
                <a:cubicBezTo>
                  <a:pt x="2070509" y="890509"/>
                  <a:pt x="2038355" y="773639"/>
                  <a:pt x="1757812" y="830997"/>
                </a:cubicBezTo>
                <a:cubicBezTo>
                  <a:pt x="1477269" y="888355"/>
                  <a:pt x="1289379" y="826805"/>
                  <a:pt x="1125000" y="830997"/>
                </a:cubicBezTo>
                <a:cubicBezTo>
                  <a:pt x="960621" y="835189"/>
                  <a:pt x="775799" y="774040"/>
                  <a:pt x="609375" y="830997"/>
                </a:cubicBezTo>
                <a:cubicBezTo>
                  <a:pt x="442952" y="887954"/>
                  <a:pt x="138085" y="789409"/>
                  <a:pt x="0" y="830997"/>
                </a:cubicBezTo>
                <a:cubicBezTo>
                  <a:pt x="-840" y="736052"/>
                  <a:pt x="858" y="534189"/>
                  <a:pt x="0" y="415499"/>
                </a:cubicBezTo>
                <a:cubicBezTo>
                  <a:pt x="-858" y="296809"/>
                  <a:pt x="40441" y="115843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Initial</a:t>
            </a:r>
          </a:p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Goals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78D46D-5C4C-9727-1024-C05EC5178330}"/>
              </a:ext>
            </a:extLst>
          </p:cNvPr>
          <p:cNvSpPr txBox="1"/>
          <p:nvPr/>
        </p:nvSpPr>
        <p:spPr>
          <a:xfrm>
            <a:off x="644218" y="4111773"/>
            <a:ext cx="2343749" cy="461665"/>
          </a:xfrm>
          <a:custGeom>
            <a:avLst/>
            <a:gdLst>
              <a:gd name="connsiteX0" fmla="*/ 0 w 2343749"/>
              <a:gd name="connsiteY0" fmla="*/ 0 h 461665"/>
              <a:gd name="connsiteX1" fmla="*/ 562500 w 2343749"/>
              <a:gd name="connsiteY1" fmla="*/ 0 h 461665"/>
              <a:gd name="connsiteX2" fmla="*/ 1078125 w 2343749"/>
              <a:gd name="connsiteY2" fmla="*/ 0 h 461665"/>
              <a:gd name="connsiteX3" fmla="*/ 1710937 w 2343749"/>
              <a:gd name="connsiteY3" fmla="*/ 0 h 461665"/>
              <a:gd name="connsiteX4" fmla="*/ 2343749 w 2343749"/>
              <a:gd name="connsiteY4" fmla="*/ 0 h 461665"/>
              <a:gd name="connsiteX5" fmla="*/ 2343749 w 2343749"/>
              <a:gd name="connsiteY5" fmla="*/ 461665 h 461665"/>
              <a:gd name="connsiteX6" fmla="*/ 1804687 w 2343749"/>
              <a:gd name="connsiteY6" fmla="*/ 461665 h 461665"/>
              <a:gd name="connsiteX7" fmla="*/ 1265624 w 2343749"/>
              <a:gd name="connsiteY7" fmla="*/ 461665 h 461665"/>
              <a:gd name="connsiteX8" fmla="*/ 632812 w 2343749"/>
              <a:gd name="connsiteY8" fmla="*/ 461665 h 461665"/>
              <a:gd name="connsiteX9" fmla="*/ 0 w 2343749"/>
              <a:gd name="connsiteY9" fmla="*/ 461665 h 461665"/>
              <a:gd name="connsiteX10" fmla="*/ 0 w 2343749"/>
              <a:gd name="connsiteY10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43749" h="461665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97788" y="167166"/>
                  <a:pt x="2306509" y="342841"/>
                  <a:pt x="2343749" y="461665"/>
                </a:cubicBezTo>
                <a:cubicBezTo>
                  <a:pt x="2222337" y="525017"/>
                  <a:pt x="1999049" y="461559"/>
                  <a:pt x="1804687" y="461665"/>
                </a:cubicBezTo>
                <a:cubicBezTo>
                  <a:pt x="1610325" y="461771"/>
                  <a:pt x="1452501" y="420171"/>
                  <a:pt x="1265624" y="461665"/>
                </a:cubicBezTo>
                <a:cubicBezTo>
                  <a:pt x="1078747" y="503159"/>
                  <a:pt x="797191" y="457473"/>
                  <a:pt x="632812" y="461665"/>
                </a:cubicBezTo>
                <a:cubicBezTo>
                  <a:pt x="468433" y="465857"/>
                  <a:pt x="253425" y="415182"/>
                  <a:pt x="0" y="461665"/>
                </a:cubicBezTo>
                <a:cubicBezTo>
                  <a:pt x="-7079" y="275849"/>
                  <a:pt x="43389" y="136500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Incentives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D8DDC31-5089-2C83-0121-89AE85E72348}"/>
              </a:ext>
            </a:extLst>
          </p:cNvPr>
          <p:cNvCxnSpPr>
            <a:cxnSpLocks/>
          </p:cNvCxnSpPr>
          <p:nvPr/>
        </p:nvCxnSpPr>
        <p:spPr>
          <a:xfrm>
            <a:off x="3574473" y="2385889"/>
            <a:ext cx="0" cy="2572790"/>
          </a:xfrm>
          <a:prstGeom prst="line">
            <a:avLst/>
          </a:prstGeom>
          <a:ln w="539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8A04FE0-92F1-7090-2E11-09B868A3D400}"/>
              </a:ext>
            </a:extLst>
          </p:cNvPr>
          <p:cNvSpPr txBox="1"/>
          <p:nvPr/>
        </p:nvSpPr>
        <p:spPr>
          <a:xfrm>
            <a:off x="-380456" y="4838191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Utility Function?</a:t>
            </a:r>
          </a:p>
        </p:txBody>
      </p:sp>
    </p:spTree>
    <p:extLst>
      <p:ext uri="{BB962C8B-B14F-4D97-AF65-F5344CB8AC3E}">
        <p14:creationId xmlns:p14="http://schemas.microsoft.com/office/powerpoint/2010/main" val="3563285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B36AD0-E41F-3168-C5F5-AB1418932768}"/>
              </a:ext>
            </a:extLst>
          </p:cNvPr>
          <p:cNvSpPr txBox="1"/>
          <p:nvPr/>
        </p:nvSpPr>
        <p:spPr>
          <a:xfrm>
            <a:off x="267156" y="177442"/>
            <a:ext cx="8943343" cy="707886"/>
          </a:xfrm>
          <a:custGeom>
            <a:avLst/>
            <a:gdLst>
              <a:gd name="connsiteX0" fmla="*/ 0 w 8943343"/>
              <a:gd name="connsiteY0" fmla="*/ 0 h 707886"/>
              <a:gd name="connsiteX1" fmla="*/ 506789 w 8943343"/>
              <a:gd name="connsiteY1" fmla="*/ 0 h 707886"/>
              <a:gd name="connsiteX2" fmla="*/ 834712 w 8943343"/>
              <a:gd name="connsiteY2" fmla="*/ 0 h 707886"/>
              <a:gd name="connsiteX3" fmla="*/ 1609802 w 8943343"/>
              <a:gd name="connsiteY3" fmla="*/ 0 h 707886"/>
              <a:gd name="connsiteX4" fmla="*/ 2116591 w 8943343"/>
              <a:gd name="connsiteY4" fmla="*/ 0 h 707886"/>
              <a:gd name="connsiteX5" fmla="*/ 2623381 w 8943343"/>
              <a:gd name="connsiteY5" fmla="*/ 0 h 707886"/>
              <a:gd name="connsiteX6" fmla="*/ 3398470 w 8943343"/>
              <a:gd name="connsiteY6" fmla="*/ 0 h 707886"/>
              <a:gd name="connsiteX7" fmla="*/ 3815826 w 8943343"/>
              <a:gd name="connsiteY7" fmla="*/ 0 h 707886"/>
              <a:gd name="connsiteX8" fmla="*/ 4590916 w 8943343"/>
              <a:gd name="connsiteY8" fmla="*/ 0 h 707886"/>
              <a:gd name="connsiteX9" fmla="*/ 5366006 w 8943343"/>
              <a:gd name="connsiteY9" fmla="*/ 0 h 707886"/>
              <a:gd name="connsiteX10" fmla="*/ 5962229 w 8943343"/>
              <a:gd name="connsiteY10" fmla="*/ 0 h 707886"/>
              <a:gd name="connsiteX11" fmla="*/ 6737318 w 8943343"/>
              <a:gd name="connsiteY11" fmla="*/ 0 h 707886"/>
              <a:gd name="connsiteX12" fmla="*/ 7244108 w 8943343"/>
              <a:gd name="connsiteY12" fmla="*/ 0 h 707886"/>
              <a:gd name="connsiteX13" fmla="*/ 7750897 w 8943343"/>
              <a:gd name="connsiteY13" fmla="*/ 0 h 707886"/>
              <a:gd name="connsiteX14" fmla="*/ 8436554 w 8943343"/>
              <a:gd name="connsiteY14" fmla="*/ 0 h 707886"/>
              <a:gd name="connsiteX15" fmla="*/ 8943343 w 8943343"/>
              <a:gd name="connsiteY15" fmla="*/ 0 h 707886"/>
              <a:gd name="connsiteX16" fmla="*/ 8943343 w 8943343"/>
              <a:gd name="connsiteY16" fmla="*/ 368101 h 707886"/>
              <a:gd name="connsiteX17" fmla="*/ 8943343 w 8943343"/>
              <a:gd name="connsiteY17" fmla="*/ 707886 h 707886"/>
              <a:gd name="connsiteX18" fmla="*/ 8257687 w 8943343"/>
              <a:gd name="connsiteY18" fmla="*/ 707886 h 707886"/>
              <a:gd name="connsiteX19" fmla="*/ 7929764 w 8943343"/>
              <a:gd name="connsiteY19" fmla="*/ 707886 h 707886"/>
              <a:gd name="connsiteX20" fmla="*/ 7512408 w 8943343"/>
              <a:gd name="connsiteY20" fmla="*/ 707886 h 707886"/>
              <a:gd name="connsiteX21" fmla="*/ 6737318 w 8943343"/>
              <a:gd name="connsiteY21" fmla="*/ 707886 h 707886"/>
              <a:gd name="connsiteX22" fmla="*/ 6141096 w 8943343"/>
              <a:gd name="connsiteY22" fmla="*/ 707886 h 707886"/>
              <a:gd name="connsiteX23" fmla="*/ 5723740 w 8943343"/>
              <a:gd name="connsiteY23" fmla="*/ 707886 h 707886"/>
              <a:gd name="connsiteX24" fmla="*/ 5127517 w 8943343"/>
              <a:gd name="connsiteY24" fmla="*/ 707886 h 707886"/>
              <a:gd name="connsiteX25" fmla="*/ 4799594 w 8943343"/>
              <a:gd name="connsiteY25" fmla="*/ 707886 h 707886"/>
              <a:gd name="connsiteX26" fmla="*/ 4471672 w 8943343"/>
              <a:gd name="connsiteY26" fmla="*/ 707886 h 707886"/>
              <a:gd name="connsiteX27" fmla="*/ 3875449 w 8943343"/>
              <a:gd name="connsiteY27" fmla="*/ 707886 h 707886"/>
              <a:gd name="connsiteX28" fmla="*/ 3458093 w 8943343"/>
              <a:gd name="connsiteY28" fmla="*/ 707886 h 707886"/>
              <a:gd name="connsiteX29" fmla="*/ 2772436 w 8943343"/>
              <a:gd name="connsiteY29" fmla="*/ 707886 h 707886"/>
              <a:gd name="connsiteX30" fmla="*/ 2355080 w 8943343"/>
              <a:gd name="connsiteY30" fmla="*/ 707886 h 707886"/>
              <a:gd name="connsiteX31" fmla="*/ 1669424 w 8943343"/>
              <a:gd name="connsiteY31" fmla="*/ 707886 h 707886"/>
              <a:gd name="connsiteX32" fmla="*/ 1341501 w 8943343"/>
              <a:gd name="connsiteY32" fmla="*/ 707886 h 707886"/>
              <a:gd name="connsiteX33" fmla="*/ 655845 w 8943343"/>
              <a:gd name="connsiteY33" fmla="*/ 707886 h 707886"/>
              <a:gd name="connsiteX34" fmla="*/ 0 w 8943343"/>
              <a:gd name="connsiteY34" fmla="*/ 707886 h 707886"/>
              <a:gd name="connsiteX35" fmla="*/ 0 w 8943343"/>
              <a:gd name="connsiteY35" fmla="*/ 375180 h 707886"/>
              <a:gd name="connsiteX36" fmla="*/ 0 w 8943343"/>
              <a:gd name="connsiteY36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943343" h="707886" extrusionOk="0">
                <a:moveTo>
                  <a:pt x="0" y="0"/>
                </a:moveTo>
                <a:cubicBezTo>
                  <a:pt x="228637" y="-22201"/>
                  <a:pt x="310128" y="28160"/>
                  <a:pt x="506789" y="0"/>
                </a:cubicBezTo>
                <a:cubicBezTo>
                  <a:pt x="703450" y="-28160"/>
                  <a:pt x="710939" y="11423"/>
                  <a:pt x="834712" y="0"/>
                </a:cubicBezTo>
                <a:cubicBezTo>
                  <a:pt x="958485" y="-11423"/>
                  <a:pt x="1438361" y="66221"/>
                  <a:pt x="1609802" y="0"/>
                </a:cubicBezTo>
                <a:cubicBezTo>
                  <a:pt x="1781243" y="-66221"/>
                  <a:pt x="2006234" y="47244"/>
                  <a:pt x="2116591" y="0"/>
                </a:cubicBezTo>
                <a:cubicBezTo>
                  <a:pt x="2226948" y="-47244"/>
                  <a:pt x="2508260" y="29639"/>
                  <a:pt x="2623381" y="0"/>
                </a:cubicBezTo>
                <a:cubicBezTo>
                  <a:pt x="2738502" y="-29639"/>
                  <a:pt x="3121621" y="44038"/>
                  <a:pt x="3398470" y="0"/>
                </a:cubicBezTo>
                <a:cubicBezTo>
                  <a:pt x="3675319" y="-44038"/>
                  <a:pt x="3712111" y="8144"/>
                  <a:pt x="3815826" y="0"/>
                </a:cubicBezTo>
                <a:cubicBezTo>
                  <a:pt x="3919541" y="-8144"/>
                  <a:pt x="4295148" y="73911"/>
                  <a:pt x="4590916" y="0"/>
                </a:cubicBezTo>
                <a:cubicBezTo>
                  <a:pt x="4886684" y="-73911"/>
                  <a:pt x="5113110" y="79622"/>
                  <a:pt x="5366006" y="0"/>
                </a:cubicBezTo>
                <a:cubicBezTo>
                  <a:pt x="5618902" y="-79622"/>
                  <a:pt x="5677667" y="61018"/>
                  <a:pt x="5962229" y="0"/>
                </a:cubicBezTo>
                <a:cubicBezTo>
                  <a:pt x="6246791" y="-61018"/>
                  <a:pt x="6449130" y="35458"/>
                  <a:pt x="6737318" y="0"/>
                </a:cubicBezTo>
                <a:cubicBezTo>
                  <a:pt x="7025506" y="-35458"/>
                  <a:pt x="7128964" y="49388"/>
                  <a:pt x="7244108" y="0"/>
                </a:cubicBezTo>
                <a:cubicBezTo>
                  <a:pt x="7359252" y="-49388"/>
                  <a:pt x="7537985" y="5722"/>
                  <a:pt x="7750897" y="0"/>
                </a:cubicBezTo>
                <a:cubicBezTo>
                  <a:pt x="7963809" y="-5722"/>
                  <a:pt x="8150211" y="72382"/>
                  <a:pt x="8436554" y="0"/>
                </a:cubicBezTo>
                <a:cubicBezTo>
                  <a:pt x="8722897" y="-72382"/>
                  <a:pt x="8726784" y="25407"/>
                  <a:pt x="8943343" y="0"/>
                </a:cubicBezTo>
                <a:cubicBezTo>
                  <a:pt x="8944229" y="114642"/>
                  <a:pt x="8900963" y="246315"/>
                  <a:pt x="8943343" y="368101"/>
                </a:cubicBezTo>
                <a:cubicBezTo>
                  <a:pt x="8985723" y="489887"/>
                  <a:pt x="8905718" y="599132"/>
                  <a:pt x="8943343" y="707886"/>
                </a:cubicBezTo>
                <a:cubicBezTo>
                  <a:pt x="8694706" y="720141"/>
                  <a:pt x="8542727" y="666373"/>
                  <a:pt x="8257687" y="707886"/>
                </a:cubicBezTo>
                <a:cubicBezTo>
                  <a:pt x="7972647" y="749399"/>
                  <a:pt x="8073512" y="676603"/>
                  <a:pt x="7929764" y="707886"/>
                </a:cubicBezTo>
                <a:cubicBezTo>
                  <a:pt x="7786016" y="739169"/>
                  <a:pt x="7656723" y="707667"/>
                  <a:pt x="7512408" y="707886"/>
                </a:cubicBezTo>
                <a:cubicBezTo>
                  <a:pt x="7368093" y="708105"/>
                  <a:pt x="7121825" y="660902"/>
                  <a:pt x="6737318" y="707886"/>
                </a:cubicBezTo>
                <a:cubicBezTo>
                  <a:pt x="6352811" y="754870"/>
                  <a:pt x="6428964" y="670851"/>
                  <a:pt x="6141096" y="707886"/>
                </a:cubicBezTo>
                <a:cubicBezTo>
                  <a:pt x="5853228" y="744921"/>
                  <a:pt x="5840558" y="706721"/>
                  <a:pt x="5723740" y="707886"/>
                </a:cubicBezTo>
                <a:cubicBezTo>
                  <a:pt x="5606922" y="709051"/>
                  <a:pt x="5320071" y="666643"/>
                  <a:pt x="5127517" y="707886"/>
                </a:cubicBezTo>
                <a:cubicBezTo>
                  <a:pt x="4934963" y="749129"/>
                  <a:pt x="4878870" y="700587"/>
                  <a:pt x="4799594" y="707886"/>
                </a:cubicBezTo>
                <a:cubicBezTo>
                  <a:pt x="4720318" y="715185"/>
                  <a:pt x="4598920" y="698891"/>
                  <a:pt x="4471672" y="707886"/>
                </a:cubicBezTo>
                <a:cubicBezTo>
                  <a:pt x="4344424" y="716881"/>
                  <a:pt x="4036567" y="652964"/>
                  <a:pt x="3875449" y="707886"/>
                </a:cubicBezTo>
                <a:cubicBezTo>
                  <a:pt x="3714331" y="762808"/>
                  <a:pt x="3619530" y="684356"/>
                  <a:pt x="3458093" y="707886"/>
                </a:cubicBezTo>
                <a:cubicBezTo>
                  <a:pt x="3296656" y="731416"/>
                  <a:pt x="2913334" y="644933"/>
                  <a:pt x="2772436" y="707886"/>
                </a:cubicBezTo>
                <a:cubicBezTo>
                  <a:pt x="2631538" y="770839"/>
                  <a:pt x="2468498" y="684367"/>
                  <a:pt x="2355080" y="707886"/>
                </a:cubicBezTo>
                <a:cubicBezTo>
                  <a:pt x="2241662" y="731405"/>
                  <a:pt x="1988798" y="678534"/>
                  <a:pt x="1669424" y="707886"/>
                </a:cubicBezTo>
                <a:cubicBezTo>
                  <a:pt x="1350050" y="737238"/>
                  <a:pt x="1496663" y="688104"/>
                  <a:pt x="1341501" y="707886"/>
                </a:cubicBezTo>
                <a:cubicBezTo>
                  <a:pt x="1186339" y="727668"/>
                  <a:pt x="916491" y="655383"/>
                  <a:pt x="655845" y="707886"/>
                </a:cubicBezTo>
                <a:cubicBezTo>
                  <a:pt x="395199" y="760389"/>
                  <a:pt x="266137" y="706726"/>
                  <a:pt x="0" y="707886"/>
                </a:cubicBezTo>
                <a:cubicBezTo>
                  <a:pt x="-17416" y="576105"/>
                  <a:pt x="17434" y="482104"/>
                  <a:pt x="0" y="375180"/>
                </a:cubicBezTo>
                <a:cubicBezTo>
                  <a:pt x="-17434" y="268256"/>
                  <a:pt x="41369" y="95773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b="1" dirty="0">
                <a:latin typeface=""/>
              </a:rPr>
              <a:t>2 Evidence ⟿ Theory ⟿ Policy</a:t>
            </a:r>
            <a:endParaRPr lang="en-US" sz="4000" dirty="0">
              <a:latin typeface="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D8EE3B-C59F-66A1-07F9-71B38811A2CB}"/>
              </a:ext>
            </a:extLst>
          </p:cNvPr>
          <p:cNvSpPr txBox="1"/>
          <p:nvPr/>
        </p:nvSpPr>
        <p:spPr>
          <a:xfrm>
            <a:off x="3245596" y="2782669"/>
            <a:ext cx="3751233" cy="1292662"/>
          </a:xfrm>
          <a:custGeom>
            <a:avLst/>
            <a:gdLst>
              <a:gd name="connsiteX0" fmla="*/ 0 w 3751233"/>
              <a:gd name="connsiteY0" fmla="*/ 0 h 1292662"/>
              <a:gd name="connsiteX1" fmla="*/ 498378 w 3751233"/>
              <a:gd name="connsiteY1" fmla="*/ 0 h 1292662"/>
              <a:gd name="connsiteX2" fmla="*/ 921732 w 3751233"/>
              <a:gd name="connsiteY2" fmla="*/ 0 h 1292662"/>
              <a:gd name="connsiteX3" fmla="*/ 1532647 w 3751233"/>
              <a:gd name="connsiteY3" fmla="*/ 0 h 1292662"/>
              <a:gd name="connsiteX4" fmla="*/ 2031025 w 3751233"/>
              <a:gd name="connsiteY4" fmla="*/ 0 h 1292662"/>
              <a:gd name="connsiteX5" fmla="*/ 2529403 w 3751233"/>
              <a:gd name="connsiteY5" fmla="*/ 0 h 1292662"/>
              <a:gd name="connsiteX6" fmla="*/ 3140318 w 3751233"/>
              <a:gd name="connsiteY6" fmla="*/ 0 h 1292662"/>
              <a:gd name="connsiteX7" fmla="*/ 3751233 w 3751233"/>
              <a:gd name="connsiteY7" fmla="*/ 0 h 1292662"/>
              <a:gd name="connsiteX8" fmla="*/ 3751233 w 3751233"/>
              <a:gd name="connsiteY8" fmla="*/ 456741 h 1292662"/>
              <a:gd name="connsiteX9" fmla="*/ 3751233 w 3751233"/>
              <a:gd name="connsiteY9" fmla="*/ 861775 h 1292662"/>
              <a:gd name="connsiteX10" fmla="*/ 3751233 w 3751233"/>
              <a:gd name="connsiteY10" fmla="*/ 1292662 h 1292662"/>
              <a:gd name="connsiteX11" fmla="*/ 3215343 w 3751233"/>
              <a:gd name="connsiteY11" fmla="*/ 1292662 h 1292662"/>
              <a:gd name="connsiteX12" fmla="*/ 2716964 w 3751233"/>
              <a:gd name="connsiteY12" fmla="*/ 1292662 h 1292662"/>
              <a:gd name="connsiteX13" fmla="*/ 2106049 w 3751233"/>
              <a:gd name="connsiteY13" fmla="*/ 1292662 h 1292662"/>
              <a:gd name="connsiteX14" fmla="*/ 1495134 w 3751233"/>
              <a:gd name="connsiteY14" fmla="*/ 1292662 h 1292662"/>
              <a:gd name="connsiteX15" fmla="*/ 1034269 w 3751233"/>
              <a:gd name="connsiteY15" fmla="*/ 1292662 h 1292662"/>
              <a:gd name="connsiteX16" fmla="*/ 498378 w 3751233"/>
              <a:gd name="connsiteY16" fmla="*/ 1292662 h 1292662"/>
              <a:gd name="connsiteX17" fmla="*/ 0 w 3751233"/>
              <a:gd name="connsiteY17" fmla="*/ 1292662 h 1292662"/>
              <a:gd name="connsiteX18" fmla="*/ 0 w 3751233"/>
              <a:gd name="connsiteY18" fmla="*/ 861775 h 1292662"/>
              <a:gd name="connsiteX19" fmla="*/ 0 w 3751233"/>
              <a:gd name="connsiteY19" fmla="*/ 456741 h 1292662"/>
              <a:gd name="connsiteX20" fmla="*/ 0 w 3751233"/>
              <a:gd name="connsiteY20" fmla="*/ 0 h 129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751233" h="1292662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97877" y="139957"/>
                  <a:pt x="3729386" y="290888"/>
                  <a:pt x="3751233" y="456741"/>
                </a:cubicBezTo>
                <a:cubicBezTo>
                  <a:pt x="3773080" y="622594"/>
                  <a:pt x="3741151" y="770379"/>
                  <a:pt x="3751233" y="861775"/>
                </a:cubicBezTo>
                <a:cubicBezTo>
                  <a:pt x="3761315" y="953171"/>
                  <a:pt x="3745718" y="1188568"/>
                  <a:pt x="3751233" y="1292662"/>
                </a:cubicBezTo>
                <a:cubicBezTo>
                  <a:pt x="3622025" y="1343070"/>
                  <a:pt x="3454942" y="1237662"/>
                  <a:pt x="3215343" y="1292662"/>
                </a:cubicBezTo>
                <a:cubicBezTo>
                  <a:pt x="2975744" y="1347662"/>
                  <a:pt x="2941844" y="1253337"/>
                  <a:pt x="2716964" y="1292662"/>
                </a:cubicBezTo>
                <a:cubicBezTo>
                  <a:pt x="2492084" y="1331987"/>
                  <a:pt x="2322715" y="1253774"/>
                  <a:pt x="2106049" y="1292662"/>
                </a:cubicBezTo>
                <a:cubicBezTo>
                  <a:pt x="1889384" y="1331550"/>
                  <a:pt x="1775035" y="1242439"/>
                  <a:pt x="1495134" y="1292662"/>
                </a:cubicBezTo>
                <a:cubicBezTo>
                  <a:pt x="1215233" y="1342885"/>
                  <a:pt x="1222483" y="1260261"/>
                  <a:pt x="1034269" y="1292662"/>
                </a:cubicBezTo>
                <a:cubicBezTo>
                  <a:pt x="846055" y="1325063"/>
                  <a:pt x="671637" y="1243696"/>
                  <a:pt x="498378" y="1292662"/>
                </a:cubicBezTo>
                <a:cubicBezTo>
                  <a:pt x="325119" y="1341628"/>
                  <a:pt x="207138" y="1265977"/>
                  <a:pt x="0" y="1292662"/>
                </a:cubicBezTo>
                <a:cubicBezTo>
                  <a:pt x="-14204" y="1152744"/>
                  <a:pt x="3800" y="1037795"/>
                  <a:pt x="0" y="861775"/>
                </a:cubicBezTo>
                <a:cubicBezTo>
                  <a:pt x="-3800" y="685755"/>
                  <a:pt x="47501" y="602357"/>
                  <a:pt x="0" y="456741"/>
                </a:cubicBezTo>
                <a:cubicBezTo>
                  <a:pt x="-47501" y="311125"/>
                  <a:pt x="52279" y="131310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dirty="0">
                <a:latin typeface=""/>
              </a:rPr>
              <a:t>Flood →</a:t>
            </a:r>
          </a:p>
          <a:p>
            <a:pPr algn="r"/>
            <a:r>
              <a:rPr lang="en-US" sz="2600" dirty="0">
                <a:latin typeface=""/>
              </a:rPr>
              <a:t>Arguments →</a:t>
            </a:r>
          </a:p>
          <a:p>
            <a:pPr algn="r"/>
            <a:r>
              <a:rPr lang="en-US" sz="2600" dirty="0">
                <a:latin typeface=""/>
              </a:rPr>
              <a:t>Imitate Extremism →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09CC49-C7D8-B066-CC7C-ECD7E455D4EF}"/>
              </a:ext>
            </a:extLst>
          </p:cNvPr>
          <p:cNvSpPr txBox="1"/>
          <p:nvPr/>
        </p:nvSpPr>
        <p:spPr>
          <a:xfrm>
            <a:off x="6996829" y="3013501"/>
            <a:ext cx="2343749" cy="830997"/>
          </a:xfrm>
          <a:custGeom>
            <a:avLst/>
            <a:gdLst>
              <a:gd name="connsiteX0" fmla="*/ 0 w 2343749"/>
              <a:gd name="connsiteY0" fmla="*/ 0 h 830997"/>
              <a:gd name="connsiteX1" fmla="*/ 562500 w 2343749"/>
              <a:gd name="connsiteY1" fmla="*/ 0 h 830997"/>
              <a:gd name="connsiteX2" fmla="*/ 1078125 w 2343749"/>
              <a:gd name="connsiteY2" fmla="*/ 0 h 830997"/>
              <a:gd name="connsiteX3" fmla="*/ 1710937 w 2343749"/>
              <a:gd name="connsiteY3" fmla="*/ 0 h 830997"/>
              <a:gd name="connsiteX4" fmla="*/ 2343749 w 2343749"/>
              <a:gd name="connsiteY4" fmla="*/ 0 h 830997"/>
              <a:gd name="connsiteX5" fmla="*/ 2343749 w 2343749"/>
              <a:gd name="connsiteY5" fmla="*/ 407189 h 830997"/>
              <a:gd name="connsiteX6" fmla="*/ 2343749 w 2343749"/>
              <a:gd name="connsiteY6" fmla="*/ 830997 h 830997"/>
              <a:gd name="connsiteX7" fmla="*/ 1757812 w 2343749"/>
              <a:gd name="connsiteY7" fmla="*/ 830997 h 830997"/>
              <a:gd name="connsiteX8" fmla="*/ 1125000 w 2343749"/>
              <a:gd name="connsiteY8" fmla="*/ 830997 h 830997"/>
              <a:gd name="connsiteX9" fmla="*/ 609375 w 2343749"/>
              <a:gd name="connsiteY9" fmla="*/ 830997 h 830997"/>
              <a:gd name="connsiteX10" fmla="*/ 0 w 2343749"/>
              <a:gd name="connsiteY10" fmla="*/ 830997 h 830997"/>
              <a:gd name="connsiteX11" fmla="*/ 0 w 2343749"/>
              <a:gd name="connsiteY11" fmla="*/ 415499 h 830997"/>
              <a:gd name="connsiteX12" fmla="*/ 0 w 2343749"/>
              <a:gd name="connsiteY12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43749" h="830997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89657" y="98428"/>
                  <a:pt x="2341132" y="214389"/>
                  <a:pt x="2343749" y="407189"/>
                </a:cubicBezTo>
                <a:cubicBezTo>
                  <a:pt x="2346366" y="599989"/>
                  <a:pt x="2330531" y="670006"/>
                  <a:pt x="2343749" y="830997"/>
                </a:cubicBezTo>
                <a:cubicBezTo>
                  <a:pt x="2070509" y="890509"/>
                  <a:pt x="2038355" y="773639"/>
                  <a:pt x="1757812" y="830997"/>
                </a:cubicBezTo>
                <a:cubicBezTo>
                  <a:pt x="1477269" y="888355"/>
                  <a:pt x="1289379" y="826805"/>
                  <a:pt x="1125000" y="830997"/>
                </a:cubicBezTo>
                <a:cubicBezTo>
                  <a:pt x="960621" y="835189"/>
                  <a:pt x="775799" y="774040"/>
                  <a:pt x="609375" y="830997"/>
                </a:cubicBezTo>
                <a:cubicBezTo>
                  <a:pt x="442952" y="887954"/>
                  <a:pt x="138085" y="789409"/>
                  <a:pt x="0" y="830997"/>
                </a:cubicBezTo>
                <a:cubicBezTo>
                  <a:pt x="-840" y="736052"/>
                  <a:pt x="858" y="534189"/>
                  <a:pt x="0" y="415499"/>
                </a:cubicBezTo>
                <a:cubicBezTo>
                  <a:pt x="-858" y="296809"/>
                  <a:pt x="40441" y="115843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Online </a:t>
            </a:r>
          </a:p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Conversation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758AF-CB11-9034-5A88-25DF55E6B469}"/>
              </a:ext>
            </a:extLst>
          </p:cNvPr>
          <p:cNvSpPr txBox="1"/>
          <p:nvPr/>
        </p:nvSpPr>
        <p:spPr>
          <a:xfrm>
            <a:off x="9855835" y="3428999"/>
            <a:ext cx="2897786" cy="892552"/>
          </a:xfrm>
          <a:custGeom>
            <a:avLst/>
            <a:gdLst>
              <a:gd name="connsiteX0" fmla="*/ 0 w 2897786"/>
              <a:gd name="connsiteY0" fmla="*/ 0 h 892552"/>
              <a:gd name="connsiteX1" fmla="*/ 550579 w 2897786"/>
              <a:gd name="connsiteY1" fmla="*/ 0 h 892552"/>
              <a:gd name="connsiteX2" fmla="*/ 1043203 w 2897786"/>
              <a:gd name="connsiteY2" fmla="*/ 0 h 892552"/>
              <a:gd name="connsiteX3" fmla="*/ 1680716 w 2897786"/>
              <a:gd name="connsiteY3" fmla="*/ 0 h 892552"/>
              <a:gd name="connsiteX4" fmla="*/ 2231295 w 2897786"/>
              <a:gd name="connsiteY4" fmla="*/ 0 h 892552"/>
              <a:gd name="connsiteX5" fmla="*/ 2897786 w 2897786"/>
              <a:gd name="connsiteY5" fmla="*/ 0 h 892552"/>
              <a:gd name="connsiteX6" fmla="*/ 2897786 w 2897786"/>
              <a:gd name="connsiteY6" fmla="*/ 464127 h 892552"/>
              <a:gd name="connsiteX7" fmla="*/ 2897786 w 2897786"/>
              <a:gd name="connsiteY7" fmla="*/ 892552 h 892552"/>
              <a:gd name="connsiteX8" fmla="*/ 2318229 w 2897786"/>
              <a:gd name="connsiteY8" fmla="*/ 892552 h 892552"/>
              <a:gd name="connsiteX9" fmla="*/ 1825605 w 2897786"/>
              <a:gd name="connsiteY9" fmla="*/ 892552 h 892552"/>
              <a:gd name="connsiteX10" fmla="*/ 1246048 w 2897786"/>
              <a:gd name="connsiteY10" fmla="*/ 892552 h 892552"/>
              <a:gd name="connsiteX11" fmla="*/ 666491 w 2897786"/>
              <a:gd name="connsiteY11" fmla="*/ 892552 h 892552"/>
              <a:gd name="connsiteX12" fmla="*/ 0 w 2897786"/>
              <a:gd name="connsiteY12" fmla="*/ 892552 h 892552"/>
              <a:gd name="connsiteX13" fmla="*/ 0 w 2897786"/>
              <a:gd name="connsiteY13" fmla="*/ 428425 h 892552"/>
              <a:gd name="connsiteX14" fmla="*/ 0 w 2897786"/>
              <a:gd name="connsiteY14" fmla="*/ 0 h 89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97786" h="892552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07190" y="105594"/>
                  <a:pt x="2863403" y="365334"/>
                  <a:pt x="2897786" y="464127"/>
                </a:cubicBezTo>
                <a:cubicBezTo>
                  <a:pt x="2932169" y="562920"/>
                  <a:pt x="2862058" y="787560"/>
                  <a:pt x="2897786" y="892552"/>
                </a:cubicBezTo>
                <a:cubicBezTo>
                  <a:pt x="2741117" y="895032"/>
                  <a:pt x="2555248" y="891967"/>
                  <a:pt x="2318229" y="892552"/>
                </a:cubicBezTo>
                <a:cubicBezTo>
                  <a:pt x="2081210" y="893137"/>
                  <a:pt x="1988047" y="847657"/>
                  <a:pt x="1825605" y="892552"/>
                </a:cubicBezTo>
                <a:cubicBezTo>
                  <a:pt x="1663163" y="937447"/>
                  <a:pt x="1412506" y="853662"/>
                  <a:pt x="1246048" y="892552"/>
                </a:cubicBezTo>
                <a:cubicBezTo>
                  <a:pt x="1079590" y="931442"/>
                  <a:pt x="955696" y="843776"/>
                  <a:pt x="666491" y="892552"/>
                </a:cubicBezTo>
                <a:cubicBezTo>
                  <a:pt x="377286" y="941328"/>
                  <a:pt x="298806" y="864727"/>
                  <a:pt x="0" y="892552"/>
                </a:cubicBezTo>
                <a:cubicBezTo>
                  <a:pt x="-52697" y="742506"/>
                  <a:pt x="46979" y="633202"/>
                  <a:pt x="0" y="428425"/>
                </a:cubicBezTo>
                <a:cubicBezTo>
                  <a:pt x="-46979" y="223648"/>
                  <a:pt x="3270" y="18609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600" dirty="0">
                <a:latin typeface=""/>
              </a:rPr>
              <a:t>Users switch</a:t>
            </a:r>
          </a:p>
          <a:p>
            <a:pPr marL="0" indent="0">
              <a:buNone/>
            </a:pPr>
            <a:r>
              <a:rPr lang="en-US" sz="2600" dirty="0">
                <a:latin typeface=""/>
              </a:rPr>
              <a:t>the topic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74E52A-67F1-8ED6-C9AE-A792EB440E08}"/>
              </a:ext>
            </a:extLst>
          </p:cNvPr>
          <p:cNvSpPr txBox="1"/>
          <p:nvPr/>
        </p:nvSpPr>
        <p:spPr>
          <a:xfrm>
            <a:off x="9340578" y="2751891"/>
            <a:ext cx="2897786" cy="523220"/>
          </a:xfrm>
          <a:custGeom>
            <a:avLst/>
            <a:gdLst>
              <a:gd name="connsiteX0" fmla="*/ 0 w 2897786"/>
              <a:gd name="connsiteY0" fmla="*/ 0 h 523220"/>
              <a:gd name="connsiteX1" fmla="*/ 550579 w 2897786"/>
              <a:gd name="connsiteY1" fmla="*/ 0 h 523220"/>
              <a:gd name="connsiteX2" fmla="*/ 1043203 w 2897786"/>
              <a:gd name="connsiteY2" fmla="*/ 0 h 523220"/>
              <a:gd name="connsiteX3" fmla="*/ 1680716 w 2897786"/>
              <a:gd name="connsiteY3" fmla="*/ 0 h 523220"/>
              <a:gd name="connsiteX4" fmla="*/ 2231295 w 2897786"/>
              <a:gd name="connsiteY4" fmla="*/ 0 h 523220"/>
              <a:gd name="connsiteX5" fmla="*/ 2897786 w 2897786"/>
              <a:gd name="connsiteY5" fmla="*/ 0 h 523220"/>
              <a:gd name="connsiteX6" fmla="*/ 2897786 w 2897786"/>
              <a:gd name="connsiteY6" fmla="*/ 523220 h 523220"/>
              <a:gd name="connsiteX7" fmla="*/ 2318229 w 2897786"/>
              <a:gd name="connsiteY7" fmla="*/ 523220 h 523220"/>
              <a:gd name="connsiteX8" fmla="*/ 1680716 w 2897786"/>
              <a:gd name="connsiteY8" fmla="*/ 523220 h 523220"/>
              <a:gd name="connsiteX9" fmla="*/ 1188092 w 2897786"/>
              <a:gd name="connsiteY9" fmla="*/ 523220 h 523220"/>
              <a:gd name="connsiteX10" fmla="*/ 608535 w 2897786"/>
              <a:gd name="connsiteY10" fmla="*/ 523220 h 523220"/>
              <a:gd name="connsiteX11" fmla="*/ 0 w 2897786"/>
              <a:gd name="connsiteY11" fmla="*/ 523220 h 523220"/>
              <a:gd name="connsiteX12" fmla="*/ 0 w 2897786"/>
              <a:gd name="connsiteY12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97786" h="523220" extrusionOk="0">
                <a:moveTo>
                  <a:pt x="0" y="0"/>
                </a:moveTo>
                <a:cubicBezTo>
                  <a:pt x="129077" y="-30053"/>
                  <a:pt x="404766" y="45016"/>
                  <a:pt x="550579" y="0"/>
                </a:cubicBezTo>
                <a:cubicBezTo>
                  <a:pt x="696392" y="-45016"/>
                  <a:pt x="863598" y="36663"/>
                  <a:pt x="1043203" y="0"/>
                </a:cubicBezTo>
                <a:cubicBezTo>
                  <a:pt x="1222808" y="-36663"/>
                  <a:pt x="1464395" y="50693"/>
                  <a:pt x="1680716" y="0"/>
                </a:cubicBezTo>
                <a:cubicBezTo>
                  <a:pt x="1897037" y="-50693"/>
                  <a:pt x="2105689" y="52627"/>
                  <a:pt x="2231295" y="0"/>
                </a:cubicBezTo>
                <a:cubicBezTo>
                  <a:pt x="2356901" y="-52627"/>
                  <a:pt x="2606144" y="35500"/>
                  <a:pt x="2897786" y="0"/>
                </a:cubicBezTo>
                <a:cubicBezTo>
                  <a:pt x="2946854" y="196768"/>
                  <a:pt x="2841995" y="382671"/>
                  <a:pt x="2897786" y="523220"/>
                </a:cubicBezTo>
                <a:cubicBezTo>
                  <a:pt x="2630478" y="529115"/>
                  <a:pt x="2537550" y="511419"/>
                  <a:pt x="2318229" y="523220"/>
                </a:cubicBezTo>
                <a:cubicBezTo>
                  <a:pt x="2098908" y="535021"/>
                  <a:pt x="1842349" y="474487"/>
                  <a:pt x="1680716" y="523220"/>
                </a:cubicBezTo>
                <a:cubicBezTo>
                  <a:pt x="1519083" y="571953"/>
                  <a:pt x="1350534" y="478325"/>
                  <a:pt x="1188092" y="523220"/>
                </a:cubicBezTo>
                <a:cubicBezTo>
                  <a:pt x="1025650" y="568115"/>
                  <a:pt x="774993" y="484330"/>
                  <a:pt x="608535" y="523220"/>
                </a:cubicBezTo>
                <a:cubicBezTo>
                  <a:pt x="442077" y="562110"/>
                  <a:pt x="190664" y="509616"/>
                  <a:pt x="0" y="523220"/>
                </a:cubicBezTo>
                <a:cubicBezTo>
                  <a:pt x="-23839" y="301885"/>
                  <a:pt x="37804" y="228535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b="1" dirty="0">
                <a:latin typeface=""/>
              </a:rPr>
              <a:t>⟿ </a:t>
            </a:r>
            <a:r>
              <a:rPr lang="en-US" sz="2600" dirty="0">
                <a:latin typeface=""/>
              </a:rPr>
              <a:t>Users leave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7BC0A2-E0A8-1F07-CD9F-6F84F526D36E}"/>
              </a:ext>
            </a:extLst>
          </p:cNvPr>
          <p:cNvSpPr txBox="1"/>
          <p:nvPr/>
        </p:nvSpPr>
        <p:spPr>
          <a:xfrm>
            <a:off x="9340578" y="3552111"/>
            <a:ext cx="7232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"/>
              </a:rPr>
              <a:t>⟿</a:t>
            </a:r>
            <a:endParaRPr lang="en-US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79E901-3156-8CBB-2026-2ADE26B553B7}"/>
              </a:ext>
            </a:extLst>
          </p:cNvPr>
          <p:cNvSpPr txBox="1"/>
          <p:nvPr/>
        </p:nvSpPr>
        <p:spPr>
          <a:xfrm>
            <a:off x="3020257" y="3995394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DF0AA8-3751-D8E1-D6B7-FEA2A2DA3F4F}"/>
              </a:ext>
            </a:extLst>
          </p:cNvPr>
          <p:cNvSpPr txBox="1"/>
          <p:nvPr/>
        </p:nvSpPr>
        <p:spPr>
          <a:xfrm>
            <a:off x="8200993" y="4229217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Disentangle?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245AA5-3075-CE68-C48C-7524D986E234}"/>
              </a:ext>
            </a:extLst>
          </p:cNvPr>
          <p:cNvSpPr txBox="1"/>
          <p:nvPr/>
        </p:nvSpPr>
        <p:spPr>
          <a:xfrm>
            <a:off x="644218" y="2602296"/>
            <a:ext cx="2343749" cy="830997"/>
          </a:xfrm>
          <a:custGeom>
            <a:avLst/>
            <a:gdLst>
              <a:gd name="connsiteX0" fmla="*/ 0 w 2343749"/>
              <a:gd name="connsiteY0" fmla="*/ 0 h 830997"/>
              <a:gd name="connsiteX1" fmla="*/ 562500 w 2343749"/>
              <a:gd name="connsiteY1" fmla="*/ 0 h 830997"/>
              <a:gd name="connsiteX2" fmla="*/ 1078125 w 2343749"/>
              <a:gd name="connsiteY2" fmla="*/ 0 h 830997"/>
              <a:gd name="connsiteX3" fmla="*/ 1710937 w 2343749"/>
              <a:gd name="connsiteY3" fmla="*/ 0 h 830997"/>
              <a:gd name="connsiteX4" fmla="*/ 2343749 w 2343749"/>
              <a:gd name="connsiteY4" fmla="*/ 0 h 830997"/>
              <a:gd name="connsiteX5" fmla="*/ 2343749 w 2343749"/>
              <a:gd name="connsiteY5" fmla="*/ 407189 h 830997"/>
              <a:gd name="connsiteX6" fmla="*/ 2343749 w 2343749"/>
              <a:gd name="connsiteY6" fmla="*/ 830997 h 830997"/>
              <a:gd name="connsiteX7" fmla="*/ 1757812 w 2343749"/>
              <a:gd name="connsiteY7" fmla="*/ 830997 h 830997"/>
              <a:gd name="connsiteX8" fmla="*/ 1125000 w 2343749"/>
              <a:gd name="connsiteY8" fmla="*/ 830997 h 830997"/>
              <a:gd name="connsiteX9" fmla="*/ 609375 w 2343749"/>
              <a:gd name="connsiteY9" fmla="*/ 830997 h 830997"/>
              <a:gd name="connsiteX10" fmla="*/ 0 w 2343749"/>
              <a:gd name="connsiteY10" fmla="*/ 830997 h 830997"/>
              <a:gd name="connsiteX11" fmla="*/ 0 w 2343749"/>
              <a:gd name="connsiteY11" fmla="*/ 415499 h 830997"/>
              <a:gd name="connsiteX12" fmla="*/ 0 w 2343749"/>
              <a:gd name="connsiteY12" fmla="*/ 0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43749" h="830997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89657" y="98428"/>
                  <a:pt x="2341132" y="214389"/>
                  <a:pt x="2343749" y="407189"/>
                </a:cubicBezTo>
                <a:cubicBezTo>
                  <a:pt x="2346366" y="599989"/>
                  <a:pt x="2330531" y="670006"/>
                  <a:pt x="2343749" y="830997"/>
                </a:cubicBezTo>
                <a:cubicBezTo>
                  <a:pt x="2070509" y="890509"/>
                  <a:pt x="2038355" y="773639"/>
                  <a:pt x="1757812" y="830997"/>
                </a:cubicBezTo>
                <a:cubicBezTo>
                  <a:pt x="1477269" y="888355"/>
                  <a:pt x="1289379" y="826805"/>
                  <a:pt x="1125000" y="830997"/>
                </a:cubicBezTo>
                <a:cubicBezTo>
                  <a:pt x="960621" y="835189"/>
                  <a:pt x="775799" y="774040"/>
                  <a:pt x="609375" y="830997"/>
                </a:cubicBezTo>
                <a:cubicBezTo>
                  <a:pt x="442952" y="887954"/>
                  <a:pt x="138085" y="789409"/>
                  <a:pt x="0" y="830997"/>
                </a:cubicBezTo>
                <a:cubicBezTo>
                  <a:pt x="-840" y="736052"/>
                  <a:pt x="858" y="534189"/>
                  <a:pt x="0" y="415499"/>
                </a:cubicBezTo>
                <a:cubicBezTo>
                  <a:pt x="-858" y="296809"/>
                  <a:pt x="40441" y="115843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Initial</a:t>
            </a:r>
          </a:p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Goals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78D46D-5C4C-9727-1024-C05EC5178330}"/>
              </a:ext>
            </a:extLst>
          </p:cNvPr>
          <p:cNvSpPr txBox="1"/>
          <p:nvPr/>
        </p:nvSpPr>
        <p:spPr>
          <a:xfrm>
            <a:off x="644218" y="4111773"/>
            <a:ext cx="2343749" cy="461665"/>
          </a:xfrm>
          <a:custGeom>
            <a:avLst/>
            <a:gdLst>
              <a:gd name="connsiteX0" fmla="*/ 0 w 2343749"/>
              <a:gd name="connsiteY0" fmla="*/ 0 h 461665"/>
              <a:gd name="connsiteX1" fmla="*/ 562500 w 2343749"/>
              <a:gd name="connsiteY1" fmla="*/ 0 h 461665"/>
              <a:gd name="connsiteX2" fmla="*/ 1078125 w 2343749"/>
              <a:gd name="connsiteY2" fmla="*/ 0 h 461665"/>
              <a:gd name="connsiteX3" fmla="*/ 1710937 w 2343749"/>
              <a:gd name="connsiteY3" fmla="*/ 0 h 461665"/>
              <a:gd name="connsiteX4" fmla="*/ 2343749 w 2343749"/>
              <a:gd name="connsiteY4" fmla="*/ 0 h 461665"/>
              <a:gd name="connsiteX5" fmla="*/ 2343749 w 2343749"/>
              <a:gd name="connsiteY5" fmla="*/ 461665 h 461665"/>
              <a:gd name="connsiteX6" fmla="*/ 1804687 w 2343749"/>
              <a:gd name="connsiteY6" fmla="*/ 461665 h 461665"/>
              <a:gd name="connsiteX7" fmla="*/ 1265624 w 2343749"/>
              <a:gd name="connsiteY7" fmla="*/ 461665 h 461665"/>
              <a:gd name="connsiteX8" fmla="*/ 632812 w 2343749"/>
              <a:gd name="connsiteY8" fmla="*/ 461665 h 461665"/>
              <a:gd name="connsiteX9" fmla="*/ 0 w 2343749"/>
              <a:gd name="connsiteY9" fmla="*/ 461665 h 461665"/>
              <a:gd name="connsiteX10" fmla="*/ 0 w 2343749"/>
              <a:gd name="connsiteY10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43749" h="461665" extrusionOk="0">
                <a:moveTo>
                  <a:pt x="0" y="0"/>
                </a:moveTo>
                <a:cubicBezTo>
                  <a:pt x="116251" y="-55813"/>
                  <a:pt x="305172" y="16007"/>
                  <a:pt x="562500" y="0"/>
                </a:cubicBezTo>
                <a:cubicBezTo>
                  <a:pt x="819828" y="-16007"/>
                  <a:pt x="869414" y="43799"/>
                  <a:pt x="1078125" y="0"/>
                </a:cubicBezTo>
                <a:cubicBezTo>
                  <a:pt x="1286837" y="-43799"/>
                  <a:pt x="1582766" y="25291"/>
                  <a:pt x="1710937" y="0"/>
                </a:cubicBezTo>
                <a:cubicBezTo>
                  <a:pt x="1839108" y="-25291"/>
                  <a:pt x="2105479" y="58571"/>
                  <a:pt x="2343749" y="0"/>
                </a:cubicBezTo>
                <a:cubicBezTo>
                  <a:pt x="2397788" y="167166"/>
                  <a:pt x="2306509" y="342841"/>
                  <a:pt x="2343749" y="461665"/>
                </a:cubicBezTo>
                <a:cubicBezTo>
                  <a:pt x="2222337" y="525017"/>
                  <a:pt x="1999049" y="461559"/>
                  <a:pt x="1804687" y="461665"/>
                </a:cubicBezTo>
                <a:cubicBezTo>
                  <a:pt x="1610325" y="461771"/>
                  <a:pt x="1452501" y="420171"/>
                  <a:pt x="1265624" y="461665"/>
                </a:cubicBezTo>
                <a:cubicBezTo>
                  <a:pt x="1078747" y="503159"/>
                  <a:pt x="797191" y="457473"/>
                  <a:pt x="632812" y="461665"/>
                </a:cubicBezTo>
                <a:cubicBezTo>
                  <a:pt x="468433" y="465857"/>
                  <a:pt x="253425" y="415182"/>
                  <a:pt x="0" y="461665"/>
                </a:cubicBezTo>
                <a:cubicBezTo>
                  <a:pt x="-7079" y="275849"/>
                  <a:pt x="43389" y="136500"/>
                  <a:pt x="0" y="0"/>
                </a:cubicBezTo>
                <a:close/>
              </a:path>
            </a:pathLst>
          </a:custGeom>
          <a:noFill/>
          <a:ln w="3492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Incentives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D8DDC31-5089-2C83-0121-89AE85E72348}"/>
              </a:ext>
            </a:extLst>
          </p:cNvPr>
          <p:cNvCxnSpPr>
            <a:cxnSpLocks/>
          </p:cNvCxnSpPr>
          <p:nvPr/>
        </p:nvCxnSpPr>
        <p:spPr>
          <a:xfrm>
            <a:off x="3574473" y="2385889"/>
            <a:ext cx="0" cy="2572790"/>
          </a:xfrm>
          <a:prstGeom prst="line">
            <a:avLst/>
          </a:prstGeom>
          <a:ln w="539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8A04FE0-92F1-7090-2E11-09B868A3D400}"/>
              </a:ext>
            </a:extLst>
          </p:cNvPr>
          <p:cNvSpPr txBox="1"/>
          <p:nvPr/>
        </p:nvSpPr>
        <p:spPr>
          <a:xfrm>
            <a:off x="-380456" y="4838191"/>
            <a:ext cx="3751233" cy="492443"/>
          </a:xfrm>
          <a:custGeom>
            <a:avLst/>
            <a:gdLst>
              <a:gd name="connsiteX0" fmla="*/ 0 w 3751233"/>
              <a:gd name="connsiteY0" fmla="*/ 0 h 492443"/>
              <a:gd name="connsiteX1" fmla="*/ 498378 w 3751233"/>
              <a:gd name="connsiteY1" fmla="*/ 0 h 492443"/>
              <a:gd name="connsiteX2" fmla="*/ 921732 w 3751233"/>
              <a:gd name="connsiteY2" fmla="*/ 0 h 492443"/>
              <a:gd name="connsiteX3" fmla="*/ 1532647 w 3751233"/>
              <a:gd name="connsiteY3" fmla="*/ 0 h 492443"/>
              <a:gd name="connsiteX4" fmla="*/ 2031025 w 3751233"/>
              <a:gd name="connsiteY4" fmla="*/ 0 h 492443"/>
              <a:gd name="connsiteX5" fmla="*/ 2529403 w 3751233"/>
              <a:gd name="connsiteY5" fmla="*/ 0 h 492443"/>
              <a:gd name="connsiteX6" fmla="*/ 3140318 w 3751233"/>
              <a:gd name="connsiteY6" fmla="*/ 0 h 492443"/>
              <a:gd name="connsiteX7" fmla="*/ 3751233 w 3751233"/>
              <a:gd name="connsiteY7" fmla="*/ 0 h 492443"/>
              <a:gd name="connsiteX8" fmla="*/ 3751233 w 3751233"/>
              <a:gd name="connsiteY8" fmla="*/ 492443 h 492443"/>
              <a:gd name="connsiteX9" fmla="*/ 3290367 w 3751233"/>
              <a:gd name="connsiteY9" fmla="*/ 492443 h 492443"/>
              <a:gd name="connsiteX10" fmla="*/ 2754477 w 3751233"/>
              <a:gd name="connsiteY10" fmla="*/ 492443 h 492443"/>
              <a:gd name="connsiteX11" fmla="*/ 2218586 w 3751233"/>
              <a:gd name="connsiteY11" fmla="*/ 492443 h 492443"/>
              <a:gd name="connsiteX12" fmla="*/ 1720208 w 3751233"/>
              <a:gd name="connsiteY12" fmla="*/ 492443 h 492443"/>
              <a:gd name="connsiteX13" fmla="*/ 1109293 w 3751233"/>
              <a:gd name="connsiteY13" fmla="*/ 492443 h 492443"/>
              <a:gd name="connsiteX14" fmla="*/ 498378 w 3751233"/>
              <a:gd name="connsiteY14" fmla="*/ 492443 h 492443"/>
              <a:gd name="connsiteX15" fmla="*/ 0 w 3751233"/>
              <a:gd name="connsiteY15" fmla="*/ 492443 h 492443"/>
              <a:gd name="connsiteX16" fmla="*/ 0 w 3751233"/>
              <a:gd name="connsiteY16" fmla="*/ 0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1233" h="492443" extrusionOk="0">
                <a:moveTo>
                  <a:pt x="0" y="0"/>
                </a:moveTo>
                <a:cubicBezTo>
                  <a:pt x="150653" y="-57560"/>
                  <a:pt x="251335" y="32894"/>
                  <a:pt x="498378" y="0"/>
                </a:cubicBezTo>
                <a:cubicBezTo>
                  <a:pt x="745421" y="-32894"/>
                  <a:pt x="738144" y="10786"/>
                  <a:pt x="921732" y="0"/>
                </a:cubicBezTo>
                <a:cubicBezTo>
                  <a:pt x="1105320" y="-10786"/>
                  <a:pt x="1408889" y="56893"/>
                  <a:pt x="1532647" y="0"/>
                </a:cubicBezTo>
                <a:cubicBezTo>
                  <a:pt x="1656405" y="-56893"/>
                  <a:pt x="1827568" y="44459"/>
                  <a:pt x="2031025" y="0"/>
                </a:cubicBezTo>
                <a:cubicBezTo>
                  <a:pt x="2234482" y="-44459"/>
                  <a:pt x="2324868" y="2270"/>
                  <a:pt x="2529403" y="0"/>
                </a:cubicBezTo>
                <a:cubicBezTo>
                  <a:pt x="2733938" y="-2270"/>
                  <a:pt x="2986317" y="1638"/>
                  <a:pt x="3140318" y="0"/>
                </a:cubicBezTo>
                <a:cubicBezTo>
                  <a:pt x="3294320" y="-1638"/>
                  <a:pt x="3506276" y="71322"/>
                  <a:pt x="3751233" y="0"/>
                </a:cubicBezTo>
                <a:cubicBezTo>
                  <a:pt x="3760786" y="199186"/>
                  <a:pt x="3737616" y="291437"/>
                  <a:pt x="3751233" y="492443"/>
                </a:cubicBezTo>
                <a:cubicBezTo>
                  <a:pt x="3624460" y="529621"/>
                  <a:pt x="3392707" y="481924"/>
                  <a:pt x="3290367" y="492443"/>
                </a:cubicBezTo>
                <a:cubicBezTo>
                  <a:pt x="3188027" y="502962"/>
                  <a:pt x="2910945" y="452007"/>
                  <a:pt x="2754477" y="492443"/>
                </a:cubicBezTo>
                <a:cubicBezTo>
                  <a:pt x="2598009" y="532879"/>
                  <a:pt x="2459237" y="440461"/>
                  <a:pt x="2218586" y="492443"/>
                </a:cubicBezTo>
                <a:cubicBezTo>
                  <a:pt x="1977935" y="544425"/>
                  <a:pt x="1941736" y="447646"/>
                  <a:pt x="1720208" y="492443"/>
                </a:cubicBezTo>
                <a:cubicBezTo>
                  <a:pt x="1498680" y="537240"/>
                  <a:pt x="1325959" y="453555"/>
                  <a:pt x="1109293" y="492443"/>
                </a:cubicBezTo>
                <a:cubicBezTo>
                  <a:pt x="892628" y="531331"/>
                  <a:pt x="778279" y="442220"/>
                  <a:pt x="498378" y="492443"/>
                </a:cubicBezTo>
                <a:cubicBezTo>
                  <a:pt x="218477" y="542666"/>
                  <a:pt x="144374" y="467704"/>
                  <a:pt x="0" y="492443"/>
                </a:cubicBezTo>
                <a:cubicBezTo>
                  <a:pt x="-11745" y="264539"/>
                  <a:pt x="40301" y="226089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 algn="r">
              <a:buNone/>
            </a:pPr>
            <a:r>
              <a:rPr lang="en-US" sz="2600" b="1" dirty="0">
                <a:solidFill>
                  <a:srgbClr val="00B05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Utility Function?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344DB6-DFC0-BA30-A447-B6535D87C7E6}"/>
              </a:ext>
            </a:extLst>
          </p:cNvPr>
          <p:cNvSpPr txBox="1"/>
          <p:nvPr/>
        </p:nvSpPr>
        <p:spPr>
          <a:xfrm>
            <a:off x="1704692" y="6151463"/>
            <a:ext cx="12992601" cy="615553"/>
          </a:xfrm>
          <a:custGeom>
            <a:avLst/>
            <a:gdLst>
              <a:gd name="connsiteX0" fmla="*/ 0 w 12992601"/>
              <a:gd name="connsiteY0" fmla="*/ 0 h 615553"/>
              <a:gd name="connsiteX1" fmla="*/ 460647 w 12992601"/>
              <a:gd name="connsiteY1" fmla="*/ 0 h 615553"/>
              <a:gd name="connsiteX2" fmla="*/ 661442 w 12992601"/>
              <a:gd name="connsiteY2" fmla="*/ 0 h 615553"/>
              <a:gd name="connsiteX3" fmla="*/ 1511866 w 12992601"/>
              <a:gd name="connsiteY3" fmla="*/ 0 h 615553"/>
              <a:gd name="connsiteX4" fmla="*/ 1972513 w 12992601"/>
              <a:gd name="connsiteY4" fmla="*/ 0 h 615553"/>
              <a:gd name="connsiteX5" fmla="*/ 2433160 w 12992601"/>
              <a:gd name="connsiteY5" fmla="*/ 0 h 615553"/>
              <a:gd name="connsiteX6" fmla="*/ 3283585 w 12992601"/>
              <a:gd name="connsiteY6" fmla="*/ 0 h 615553"/>
              <a:gd name="connsiteX7" fmla="*/ 3614305 w 12992601"/>
              <a:gd name="connsiteY7" fmla="*/ 0 h 615553"/>
              <a:gd name="connsiteX8" fmla="*/ 4464730 w 12992601"/>
              <a:gd name="connsiteY8" fmla="*/ 0 h 615553"/>
              <a:gd name="connsiteX9" fmla="*/ 5315155 w 12992601"/>
              <a:gd name="connsiteY9" fmla="*/ 0 h 615553"/>
              <a:gd name="connsiteX10" fmla="*/ 5905728 w 12992601"/>
              <a:gd name="connsiteY10" fmla="*/ 0 h 615553"/>
              <a:gd name="connsiteX11" fmla="*/ 6756153 w 12992601"/>
              <a:gd name="connsiteY11" fmla="*/ 0 h 615553"/>
              <a:gd name="connsiteX12" fmla="*/ 7216799 w 12992601"/>
              <a:gd name="connsiteY12" fmla="*/ 0 h 615553"/>
              <a:gd name="connsiteX13" fmla="*/ 7677446 w 12992601"/>
              <a:gd name="connsiteY13" fmla="*/ 0 h 615553"/>
              <a:gd name="connsiteX14" fmla="*/ 8397945 w 12992601"/>
              <a:gd name="connsiteY14" fmla="*/ 0 h 615553"/>
              <a:gd name="connsiteX15" fmla="*/ 8858592 w 12992601"/>
              <a:gd name="connsiteY15" fmla="*/ 0 h 615553"/>
              <a:gd name="connsiteX16" fmla="*/ 9709016 w 12992601"/>
              <a:gd name="connsiteY16" fmla="*/ 0 h 615553"/>
              <a:gd name="connsiteX17" fmla="*/ 10559441 w 12992601"/>
              <a:gd name="connsiteY17" fmla="*/ 0 h 615553"/>
              <a:gd name="connsiteX18" fmla="*/ 11150014 w 12992601"/>
              <a:gd name="connsiteY18" fmla="*/ 0 h 615553"/>
              <a:gd name="connsiteX19" fmla="*/ 11610661 w 12992601"/>
              <a:gd name="connsiteY19" fmla="*/ 0 h 615553"/>
              <a:gd name="connsiteX20" fmla="*/ 11811455 w 12992601"/>
              <a:gd name="connsiteY20" fmla="*/ 0 h 615553"/>
              <a:gd name="connsiteX21" fmla="*/ 12142176 w 12992601"/>
              <a:gd name="connsiteY21" fmla="*/ 0 h 615553"/>
              <a:gd name="connsiteX22" fmla="*/ 12472897 w 12992601"/>
              <a:gd name="connsiteY22" fmla="*/ 0 h 615553"/>
              <a:gd name="connsiteX23" fmla="*/ 12992601 w 12992601"/>
              <a:gd name="connsiteY23" fmla="*/ 0 h 615553"/>
              <a:gd name="connsiteX24" fmla="*/ 12992601 w 12992601"/>
              <a:gd name="connsiteY24" fmla="*/ 320088 h 615553"/>
              <a:gd name="connsiteX25" fmla="*/ 12992601 w 12992601"/>
              <a:gd name="connsiteY25" fmla="*/ 615553 h 615553"/>
              <a:gd name="connsiteX26" fmla="*/ 12402028 w 12992601"/>
              <a:gd name="connsiteY26" fmla="*/ 615553 h 615553"/>
              <a:gd name="connsiteX27" fmla="*/ 11811455 w 12992601"/>
              <a:gd name="connsiteY27" fmla="*/ 615553 h 615553"/>
              <a:gd name="connsiteX28" fmla="*/ 11480735 w 12992601"/>
              <a:gd name="connsiteY28" fmla="*/ 615553 h 615553"/>
              <a:gd name="connsiteX29" fmla="*/ 10760236 w 12992601"/>
              <a:gd name="connsiteY29" fmla="*/ 615553 h 615553"/>
              <a:gd name="connsiteX30" fmla="*/ 10429515 w 12992601"/>
              <a:gd name="connsiteY30" fmla="*/ 615553 h 615553"/>
              <a:gd name="connsiteX31" fmla="*/ 9709016 w 12992601"/>
              <a:gd name="connsiteY31" fmla="*/ 615553 h 615553"/>
              <a:gd name="connsiteX32" fmla="*/ 9508222 w 12992601"/>
              <a:gd name="connsiteY32" fmla="*/ 615553 h 615553"/>
              <a:gd name="connsiteX33" fmla="*/ 8787723 w 12992601"/>
              <a:gd name="connsiteY33" fmla="*/ 615553 h 615553"/>
              <a:gd name="connsiteX34" fmla="*/ 8457002 w 12992601"/>
              <a:gd name="connsiteY34" fmla="*/ 615553 h 615553"/>
              <a:gd name="connsiteX35" fmla="*/ 8256207 w 12992601"/>
              <a:gd name="connsiteY35" fmla="*/ 615553 h 615553"/>
              <a:gd name="connsiteX36" fmla="*/ 7925487 w 12992601"/>
              <a:gd name="connsiteY36" fmla="*/ 615553 h 615553"/>
              <a:gd name="connsiteX37" fmla="*/ 7204988 w 12992601"/>
              <a:gd name="connsiteY37" fmla="*/ 615553 h 615553"/>
              <a:gd name="connsiteX38" fmla="*/ 6874267 w 12992601"/>
              <a:gd name="connsiteY38" fmla="*/ 615553 h 615553"/>
              <a:gd name="connsiteX39" fmla="*/ 6673472 w 12992601"/>
              <a:gd name="connsiteY39" fmla="*/ 615553 h 615553"/>
              <a:gd name="connsiteX40" fmla="*/ 6342752 w 12992601"/>
              <a:gd name="connsiteY40" fmla="*/ 615553 h 615553"/>
              <a:gd name="connsiteX41" fmla="*/ 5882105 w 12992601"/>
              <a:gd name="connsiteY41" fmla="*/ 615553 h 615553"/>
              <a:gd name="connsiteX42" fmla="*/ 5291532 w 12992601"/>
              <a:gd name="connsiteY42" fmla="*/ 615553 h 615553"/>
              <a:gd name="connsiteX43" fmla="*/ 4960811 w 12992601"/>
              <a:gd name="connsiteY43" fmla="*/ 615553 h 615553"/>
              <a:gd name="connsiteX44" fmla="*/ 4110386 w 12992601"/>
              <a:gd name="connsiteY44" fmla="*/ 615553 h 615553"/>
              <a:gd name="connsiteX45" fmla="*/ 3519814 w 12992601"/>
              <a:gd name="connsiteY45" fmla="*/ 615553 h 615553"/>
              <a:gd name="connsiteX46" fmla="*/ 2669389 w 12992601"/>
              <a:gd name="connsiteY46" fmla="*/ 615553 h 615553"/>
              <a:gd name="connsiteX47" fmla="*/ 1948890 w 12992601"/>
              <a:gd name="connsiteY47" fmla="*/ 615553 h 615553"/>
              <a:gd name="connsiteX48" fmla="*/ 1488243 w 12992601"/>
              <a:gd name="connsiteY48" fmla="*/ 615553 h 615553"/>
              <a:gd name="connsiteX49" fmla="*/ 767745 w 12992601"/>
              <a:gd name="connsiteY49" fmla="*/ 615553 h 615553"/>
              <a:gd name="connsiteX50" fmla="*/ 0 w 12992601"/>
              <a:gd name="connsiteY50" fmla="*/ 615553 h 615553"/>
              <a:gd name="connsiteX51" fmla="*/ 0 w 12992601"/>
              <a:gd name="connsiteY51" fmla="*/ 307777 h 615553"/>
              <a:gd name="connsiteX52" fmla="*/ 0 w 12992601"/>
              <a:gd name="connsiteY52" fmla="*/ 0 h 615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992601" h="615553" extrusionOk="0">
                <a:moveTo>
                  <a:pt x="0" y="0"/>
                </a:moveTo>
                <a:cubicBezTo>
                  <a:pt x="215412" y="-28794"/>
                  <a:pt x="311715" y="3765"/>
                  <a:pt x="460647" y="0"/>
                </a:cubicBezTo>
                <a:cubicBezTo>
                  <a:pt x="609579" y="-3765"/>
                  <a:pt x="598755" y="15237"/>
                  <a:pt x="661442" y="0"/>
                </a:cubicBezTo>
                <a:cubicBezTo>
                  <a:pt x="724129" y="-15237"/>
                  <a:pt x="1287982" y="33796"/>
                  <a:pt x="1511866" y="0"/>
                </a:cubicBezTo>
                <a:cubicBezTo>
                  <a:pt x="1735750" y="-33796"/>
                  <a:pt x="1854492" y="21228"/>
                  <a:pt x="1972513" y="0"/>
                </a:cubicBezTo>
                <a:cubicBezTo>
                  <a:pt x="2090534" y="-21228"/>
                  <a:pt x="2318568" y="41098"/>
                  <a:pt x="2433160" y="0"/>
                </a:cubicBezTo>
                <a:cubicBezTo>
                  <a:pt x="2547752" y="-41098"/>
                  <a:pt x="2895916" y="18154"/>
                  <a:pt x="3283585" y="0"/>
                </a:cubicBezTo>
                <a:cubicBezTo>
                  <a:pt x="3671254" y="-18154"/>
                  <a:pt x="3532617" y="2360"/>
                  <a:pt x="3614305" y="0"/>
                </a:cubicBezTo>
                <a:cubicBezTo>
                  <a:pt x="3695993" y="-2360"/>
                  <a:pt x="4192580" y="29616"/>
                  <a:pt x="4464730" y="0"/>
                </a:cubicBezTo>
                <a:cubicBezTo>
                  <a:pt x="4736880" y="-29616"/>
                  <a:pt x="4992942" y="72796"/>
                  <a:pt x="5315155" y="0"/>
                </a:cubicBezTo>
                <a:cubicBezTo>
                  <a:pt x="5637369" y="-72796"/>
                  <a:pt x="5636552" y="65837"/>
                  <a:pt x="5905728" y="0"/>
                </a:cubicBezTo>
                <a:cubicBezTo>
                  <a:pt x="6174904" y="-65837"/>
                  <a:pt x="6575263" y="15906"/>
                  <a:pt x="6756153" y="0"/>
                </a:cubicBezTo>
                <a:cubicBezTo>
                  <a:pt x="6937044" y="-15906"/>
                  <a:pt x="7051381" y="16083"/>
                  <a:pt x="7216799" y="0"/>
                </a:cubicBezTo>
                <a:cubicBezTo>
                  <a:pt x="7382217" y="-16083"/>
                  <a:pt x="7464475" y="22812"/>
                  <a:pt x="7677446" y="0"/>
                </a:cubicBezTo>
                <a:cubicBezTo>
                  <a:pt x="7890417" y="-22812"/>
                  <a:pt x="8173002" y="70154"/>
                  <a:pt x="8397945" y="0"/>
                </a:cubicBezTo>
                <a:cubicBezTo>
                  <a:pt x="8622888" y="-70154"/>
                  <a:pt x="8751931" y="33401"/>
                  <a:pt x="8858592" y="0"/>
                </a:cubicBezTo>
                <a:cubicBezTo>
                  <a:pt x="8965253" y="-33401"/>
                  <a:pt x="9469871" y="42041"/>
                  <a:pt x="9709016" y="0"/>
                </a:cubicBezTo>
                <a:cubicBezTo>
                  <a:pt x="9948161" y="-42041"/>
                  <a:pt x="10146820" y="38605"/>
                  <a:pt x="10559441" y="0"/>
                </a:cubicBezTo>
                <a:cubicBezTo>
                  <a:pt x="10972063" y="-38605"/>
                  <a:pt x="10856111" y="69926"/>
                  <a:pt x="11150014" y="0"/>
                </a:cubicBezTo>
                <a:cubicBezTo>
                  <a:pt x="11443917" y="-69926"/>
                  <a:pt x="11463149" y="35905"/>
                  <a:pt x="11610661" y="0"/>
                </a:cubicBezTo>
                <a:cubicBezTo>
                  <a:pt x="11758173" y="-35905"/>
                  <a:pt x="11757486" y="15049"/>
                  <a:pt x="11811455" y="0"/>
                </a:cubicBezTo>
                <a:cubicBezTo>
                  <a:pt x="11865424" y="-15049"/>
                  <a:pt x="12059497" y="31061"/>
                  <a:pt x="12142176" y="0"/>
                </a:cubicBezTo>
                <a:cubicBezTo>
                  <a:pt x="12224855" y="-31061"/>
                  <a:pt x="12318487" y="24600"/>
                  <a:pt x="12472897" y="0"/>
                </a:cubicBezTo>
                <a:cubicBezTo>
                  <a:pt x="12627307" y="-24600"/>
                  <a:pt x="12762346" y="28231"/>
                  <a:pt x="12992601" y="0"/>
                </a:cubicBezTo>
                <a:cubicBezTo>
                  <a:pt x="13026874" y="108125"/>
                  <a:pt x="12989342" y="239072"/>
                  <a:pt x="12992601" y="320088"/>
                </a:cubicBezTo>
                <a:cubicBezTo>
                  <a:pt x="12995860" y="401104"/>
                  <a:pt x="12986796" y="548041"/>
                  <a:pt x="12992601" y="615553"/>
                </a:cubicBezTo>
                <a:cubicBezTo>
                  <a:pt x="12868258" y="629806"/>
                  <a:pt x="12609025" y="577245"/>
                  <a:pt x="12402028" y="615553"/>
                </a:cubicBezTo>
                <a:cubicBezTo>
                  <a:pt x="12195031" y="653861"/>
                  <a:pt x="11958731" y="562539"/>
                  <a:pt x="11811455" y="615553"/>
                </a:cubicBezTo>
                <a:cubicBezTo>
                  <a:pt x="11664179" y="668567"/>
                  <a:pt x="11608778" y="612938"/>
                  <a:pt x="11480735" y="615553"/>
                </a:cubicBezTo>
                <a:cubicBezTo>
                  <a:pt x="11352692" y="618168"/>
                  <a:pt x="11074296" y="546220"/>
                  <a:pt x="10760236" y="615553"/>
                </a:cubicBezTo>
                <a:cubicBezTo>
                  <a:pt x="10446176" y="684886"/>
                  <a:pt x="10554305" y="589509"/>
                  <a:pt x="10429515" y="615553"/>
                </a:cubicBezTo>
                <a:cubicBezTo>
                  <a:pt x="10304725" y="641597"/>
                  <a:pt x="9934963" y="557254"/>
                  <a:pt x="9709016" y="615553"/>
                </a:cubicBezTo>
                <a:cubicBezTo>
                  <a:pt x="9483069" y="673852"/>
                  <a:pt x="9580769" y="609009"/>
                  <a:pt x="9508222" y="615553"/>
                </a:cubicBezTo>
                <a:cubicBezTo>
                  <a:pt x="9435675" y="622097"/>
                  <a:pt x="8974760" y="546560"/>
                  <a:pt x="8787723" y="615553"/>
                </a:cubicBezTo>
                <a:cubicBezTo>
                  <a:pt x="8600686" y="684546"/>
                  <a:pt x="8580657" y="588986"/>
                  <a:pt x="8457002" y="615553"/>
                </a:cubicBezTo>
                <a:cubicBezTo>
                  <a:pt x="8333347" y="642120"/>
                  <a:pt x="8302095" y="603537"/>
                  <a:pt x="8256207" y="615553"/>
                </a:cubicBezTo>
                <a:cubicBezTo>
                  <a:pt x="8210320" y="627569"/>
                  <a:pt x="8031488" y="603079"/>
                  <a:pt x="7925487" y="615553"/>
                </a:cubicBezTo>
                <a:cubicBezTo>
                  <a:pt x="7819486" y="628027"/>
                  <a:pt x="7542348" y="577308"/>
                  <a:pt x="7204988" y="615553"/>
                </a:cubicBezTo>
                <a:cubicBezTo>
                  <a:pt x="6867628" y="653798"/>
                  <a:pt x="6978048" y="597904"/>
                  <a:pt x="6874267" y="615553"/>
                </a:cubicBezTo>
                <a:cubicBezTo>
                  <a:pt x="6770486" y="633202"/>
                  <a:pt x="6750617" y="596676"/>
                  <a:pt x="6673472" y="615553"/>
                </a:cubicBezTo>
                <a:cubicBezTo>
                  <a:pt x="6596328" y="634430"/>
                  <a:pt x="6457809" y="591084"/>
                  <a:pt x="6342752" y="615553"/>
                </a:cubicBezTo>
                <a:cubicBezTo>
                  <a:pt x="6227695" y="640022"/>
                  <a:pt x="6038296" y="594391"/>
                  <a:pt x="5882105" y="615553"/>
                </a:cubicBezTo>
                <a:cubicBezTo>
                  <a:pt x="5725914" y="636715"/>
                  <a:pt x="5545029" y="547995"/>
                  <a:pt x="5291532" y="615553"/>
                </a:cubicBezTo>
                <a:cubicBezTo>
                  <a:pt x="5038035" y="683111"/>
                  <a:pt x="5121478" y="584000"/>
                  <a:pt x="4960811" y="615553"/>
                </a:cubicBezTo>
                <a:cubicBezTo>
                  <a:pt x="4800144" y="647106"/>
                  <a:pt x="4352895" y="543246"/>
                  <a:pt x="4110386" y="615553"/>
                </a:cubicBezTo>
                <a:cubicBezTo>
                  <a:pt x="3867878" y="687860"/>
                  <a:pt x="3779460" y="551274"/>
                  <a:pt x="3519814" y="615553"/>
                </a:cubicBezTo>
                <a:cubicBezTo>
                  <a:pt x="3260168" y="679832"/>
                  <a:pt x="3065422" y="521182"/>
                  <a:pt x="2669389" y="615553"/>
                </a:cubicBezTo>
                <a:cubicBezTo>
                  <a:pt x="2273357" y="709924"/>
                  <a:pt x="2252449" y="600258"/>
                  <a:pt x="1948890" y="615553"/>
                </a:cubicBezTo>
                <a:cubicBezTo>
                  <a:pt x="1645331" y="630848"/>
                  <a:pt x="1632357" y="567602"/>
                  <a:pt x="1488243" y="615553"/>
                </a:cubicBezTo>
                <a:cubicBezTo>
                  <a:pt x="1344129" y="663504"/>
                  <a:pt x="935755" y="559467"/>
                  <a:pt x="767745" y="615553"/>
                </a:cubicBezTo>
                <a:cubicBezTo>
                  <a:pt x="599735" y="671639"/>
                  <a:pt x="301582" y="533748"/>
                  <a:pt x="0" y="615553"/>
                </a:cubicBezTo>
                <a:cubicBezTo>
                  <a:pt x="-12047" y="515999"/>
                  <a:pt x="1084" y="422159"/>
                  <a:pt x="0" y="307777"/>
                </a:cubicBezTo>
                <a:cubicBezTo>
                  <a:pt x="-1084" y="193395"/>
                  <a:pt x="27118" y="66797"/>
                  <a:pt x="0" y="0"/>
                </a:cubicBezTo>
                <a:close/>
              </a:path>
            </a:pathLst>
          </a:custGeom>
          <a:noFill/>
          <a:ln w="349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400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Data Insights ⟿ Theory ⟿ Mechanism ⟿ Policy</a:t>
            </a:r>
          </a:p>
        </p:txBody>
      </p:sp>
    </p:spTree>
    <p:extLst>
      <p:ext uri="{BB962C8B-B14F-4D97-AF65-F5344CB8AC3E}">
        <p14:creationId xmlns:p14="http://schemas.microsoft.com/office/powerpoint/2010/main" val="1661662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5D1ED7C-C589-704E-BF45-8032EA65680F}">
  <we:reference id="4b785c87-866c-4bad-85d8-5d1ae467ac9a" version="3.5.0.0" store="EXCatalog" storeType="EXCatalog"/>
  <we:alternateReferences>
    <we:reference id="WA104381909" version="3.5.0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4928</TotalTime>
  <Words>1637</Words>
  <Application>Microsoft Macintosh PowerPoint</Application>
  <PresentationFormat>Widescreen</PresentationFormat>
  <Paragraphs>432</Paragraphs>
  <Slides>27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American Typewriter</vt:lpstr>
      <vt:lpstr>Arial</vt:lpstr>
      <vt:lpstr>ARIAL HEBREW SCHOLAR LIGHT</vt:lpstr>
      <vt:lpstr>Bernard MT Condensed</vt:lpstr>
      <vt:lpstr>Calibri</vt:lpstr>
      <vt:lpstr>Calibri Light</vt:lpstr>
      <vt:lpstr>Cavolini</vt:lpstr>
      <vt:lpstr>Wingdings</vt:lpstr>
      <vt:lpstr>Office Theme</vt:lpstr>
      <vt:lpstr>How Russian Pro-Government Trolls Influence Online Conversations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Security Policy</dc:title>
  <dc:creator>Sobolev, Anton</dc:creator>
  <cp:lastModifiedBy>Sobolev, Anton</cp:lastModifiedBy>
  <cp:revision>438</cp:revision>
  <dcterms:created xsi:type="dcterms:W3CDTF">2021-08-24T21:04:57Z</dcterms:created>
  <dcterms:modified xsi:type="dcterms:W3CDTF">2023-02-23T20:34:13Z</dcterms:modified>
</cp:coreProperties>
</file>

<file path=docProps/thumbnail.jpeg>
</file>